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9" r:id="rId2"/>
    <p:sldId id="274" r:id="rId3"/>
    <p:sldId id="317" r:id="rId4"/>
    <p:sldId id="316" r:id="rId5"/>
    <p:sldId id="318" r:id="rId6"/>
    <p:sldId id="261" r:id="rId7"/>
    <p:sldId id="315" r:id="rId8"/>
    <p:sldId id="262" r:id="rId9"/>
    <p:sldId id="263" r:id="rId10"/>
    <p:sldId id="264" r:id="rId11"/>
    <p:sldId id="265" r:id="rId12"/>
    <p:sldId id="266" r:id="rId13"/>
    <p:sldId id="319" r:id="rId14"/>
    <p:sldId id="277" r:id="rId15"/>
    <p:sldId id="314" r:id="rId16"/>
    <p:sldId id="278" r:id="rId17"/>
    <p:sldId id="320" r:id="rId18"/>
    <p:sldId id="267" r:id="rId19"/>
    <p:sldId id="275" r:id="rId20"/>
    <p:sldId id="312" r:id="rId21"/>
    <p:sldId id="313" r:id="rId22"/>
    <p:sldId id="273" r:id="rId23"/>
    <p:sldId id="280" r:id="rId24"/>
    <p:sldId id="281" r:id="rId25"/>
    <p:sldId id="282" r:id="rId26"/>
    <p:sldId id="284" r:id="rId27"/>
    <p:sldId id="286" r:id="rId28"/>
    <p:sldId id="287" r:id="rId29"/>
    <p:sldId id="288" r:id="rId30"/>
    <p:sldId id="289" r:id="rId31"/>
    <p:sldId id="290" r:id="rId32"/>
    <p:sldId id="292" r:id="rId33"/>
    <p:sldId id="293" r:id="rId34"/>
    <p:sldId id="294" r:id="rId35"/>
    <p:sldId id="297" r:id="rId36"/>
    <p:sldId id="298" r:id="rId37"/>
    <p:sldId id="295" r:id="rId38"/>
    <p:sldId id="296" r:id="rId39"/>
    <p:sldId id="300" r:id="rId40"/>
    <p:sldId id="306" r:id="rId41"/>
    <p:sldId id="307" r:id="rId42"/>
    <p:sldId id="308" r:id="rId43"/>
    <p:sldId id="309" r:id="rId44"/>
    <p:sldId id="31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33BA4A-0BFC-452E-841C-E7FF13E7E6F3}" type="datetimeFigureOut">
              <a:rPr lang="en-US" smtClean="0"/>
              <a:pPr/>
              <a:t>9/30/2019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A4011D-2EA9-46B1-9CCC-B998D300E6C2}" type="slidenum">
              <a:rPr lang="en-US" smtClean="0"/>
              <a:pPr/>
              <a:t>‹#›</a:t>
            </a:fld>
            <a:endParaRPr lang="en-US"/>
          </a:p>
        </p:txBody>
      </p:sp>
    </p:spTree>
    <p:extLst>
      <p:ext uri="{BB962C8B-B14F-4D97-AF65-F5344CB8AC3E}">
        <p14:creationId xmlns:p14="http://schemas.microsoft.com/office/powerpoint/2010/main" val="419005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X_protocol" TargetMode="External"/><Relationship Id="rId3" Type="http://schemas.openxmlformats.org/officeDocument/2006/relationships/hyperlink" Target="http://en.wikipedia.org/wiki/Input/output" TargetMode="External"/><Relationship Id="rId7" Type="http://schemas.openxmlformats.org/officeDocument/2006/relationships/hyperlink" Target="http://en.wikipedia.org/wiki/Windowing_system"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en.wikipedia.org/wiki/Computer_mouse" TargetMode="External"/><Relationship Id="rId5" Type="http://schemas.openxmlformats.org/officeDocument/2006/relationships/hyperlink" Target="http://en.wikipedia.org/wiki/Computer_keyboard" TargetMode="External"/><Relationship Id="rId4" Type="http://schemas.openxmlformats.org/officeDocument/2006/relationships/hyperlink" Target="http://en.wikipedia.org/wiki/Operating_system" TargetMode="External"/><Relationship Id="rId9" Type="http://schemas.openxmlformats.org/officeDocument/2006/relationships/hyperlink" Target="http://en.wikipedia.org/wiki/Raster_graphic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592D9AD-7C39-4206-AB9D-16BE3DCF714C}" type="slidenum">
              <a:rPr lang="en-US" smtClean="0"/>
              <a:pPr/>
              <a:t>1</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de-DE" smtClean="0"/>
          </a:p>
        </p:txBody>
      </p:sp>
    </p:spTree>
    <p:extLst>
      <p:ext uri="{BB962C8B-B14F-4D97-AF65-F5344CB8AC3E}">
        <p14:creationId xmlns:p14="http://schemas.microsoft.com/office/powerpoint/2010/main" val="1055596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r>
              <a:rPr lang="en-US" altLang="ar-EG"/>
              <a:t>GLU  consists of a number of functions that use the base OpenGL library to provide higher-level drawing routines from the more primitive routines that OpenGL provides. It is usually distributed with the base OpenGL package.</a:t>
            </a:r>
          </a:p>
          <a:p>
            <a:r>
              <a:rPr lang="en-US" altLang="ar-EG"/>
              <a:t>(GLU functions can be easily recognized by looking at them because they all have glu as a prefix )</a:t>
            </a:r>
          </a:p>
          <a:p>
            <a:endParaRPr lang="en-US" altLang="ar-EG"/>
          </a:p>
          <a:p>
            <a:r>
              <a:rPr lang="en-US" altLang="ar-EG"/>
              <a:t>library of utilities for OpenGL programs, which primarily perform system-level </a:t>
            </a:r>
            <a:r>
              <a:rPr lang="en-US" altLang="ar-EG">
                <a:hlinkClick r:id="rId3" tooltip="Input/output"/>
              </a:rPr>
              <a:t>I/O</a:t>
            </a:r>
            <a:r>
              <a:rPr lang="en-US" altLang="ar-EG"/>
              <a:t> with the host </a:t>
            </a:r>
            <a:r>
              <a:rPr lang="en-US" altLang="ar-EG">
                <a:hlinkClick r:id="rId4" tooltip="Operating system"/>
              </a:rPr>
              <a:t>operating system</a:t>
            </a:r>
            <a:r>
              <a:rPr lang="en-US" altLang="ar-EG"/>
              <a:t>. Functions performed include window definition, window control, and monitoring of </a:t>
            </a:r>
            <a:r>
              <a:rPr lang="en-US" altLang="ar-EG">
                <a:hlinkClick r:id="rId5" tooltip="Computer keyboard"/>
              </a:rPr>
              <a:t>keyboard</a:t>
            </a:r>
            <a:r>
              <a:rPr lang="en-US" altLang="ar-EG"/>
              <a:t> and </a:t>
            </a:r>
            <a:r>
              <a:rPr lang="en-US" altLang="ar-EG">
                <a:hlinkClick r:id="rId6" tooltip="Computer mouse"/>
              </a:rPr>
              <a:t>mouse</a:t>
            </a:r>
            <a:r>
              <a:rPr lang="en-US" altLang="ar-EG"/>
              <a:t> input. </a:t>
            </a:r>
          </a:p>
          <a:p>
            <a:endParaRPr lang="en-US" altLang="ar-EG"/>
          </a:p>
          <a:p>
            <a:r>
              <a:rPr lang="en-US" altLang="ar-EG"/>
              <a:t>the </a:t>
            </a:r>
            <a:r>
              <a:rPr lang="en-US" altLang="ar-EG" b="1"/>
              <a:t>X Window System</a:t>
            </a:r>
            <a:r>
              <a:rPr lang="en-US" altLang="ar-EG"/>
              <a:t> (commonly </a:t>
            </a:r>
            <a:r>
              <a:rPr lang="en-US" altLang="ar-EG" b="1"/>
              <a:t>X11</a:t>
            </a:r>
            <a:r>
              <a:rPr lang="en-US" altLang="ar-EG"/>
              <a:t> or </a:t>
            </a:r>
            <a:r>
              <a:rPr lang="en-US" altLang="ar-EG" b="1"/>
              <a:t>X</a:t>
            </a:r>
            <a:r>
              <a:rPr lang="en-US" altLang="ar-EG"/>
              <a:t>) is a </a:t>
            </a:r>
            <a:r>
              <a:rPr lang="en-US" altLang="ar-EG">
                <a:hlinkClick r:id="rId7" tooltip="Windowing system"/>
              </a:rPr>
              <a:t>windowing system</a:t>
            </a:r>
            <a:r>
              <a:rPr lang="en-US" altLang="ar-EG"/>
              <a:t> that implements the </a:t>
            </a:r>
            <a:r>
              <a:rPr lang="en-US" altLang="ar-EG">
                <a:hlinkClick r:id="rId8" tooltip="X protocol"/>
              </a:rPr>
              <a:t>X display protocol</a:t>
            </a:r>
            <a:r>
              <a:rPr lang="en-US" altLang="ar-EG"/>
              <a:t> and provides </a:t>
            </a:r>
            <a:r>
              <a:rPr lang="en-US" altLang="ar-EG">
                <a:hlinkClick r:id="rId7" tooltip="Windowing system"/>
              </a:rPr>
              <a:t>windowing</a:t>
            </a:r>
            <a:r>
              <a:rPr lang="en-US" altLang="ar-EG"/>
              <a:t> on </a:t>
            </a:r>
            <a:r>
              <a:rPr lang="en-US" altLang="ar-EG">
                <a:hlinkClick r:id="rId9" tooltip="Raster graphics"/>
              </a:rPr>
              <a:t>bitmap</a:t>
            </a:r>
            <a:r>
              <a:rPr lang="en-US" altLang="ar-EG"/>
              <a:t> displays. </a:t>
            </a:r>
          </a:p>
        </p:txBody>
      </p:sp>
    </p:spTree>
    <p:extLst>
      <p:ext uri="{BB962C8B-B14F-4D97-AF65-F5344CB8AC3E}">
        <p14:creationId xmlns:p14="http://schemas.microsoft.com/office/powerpoint/2010/main" val="3111479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308227" name="Rectangle 3"/>
          <p:cNvSpPr>
            <a:spLocks noGrp="1" noChangeArrowheads="1"/>
          </p:cNvSpPr>
          <p:nvPr>
            <p:ph type="body" idx="1"/>
          </p:nvPr>
        </p:nvSpPr>
        <p:spPr>
          <a:xfrm>
            <a:off x="914400" y="4343400"/>
            <a:ext cx="5029200" cy="4114800"/>
          </a:xfrm>
          <a:noFill/>
          <a:ln/>
        </p:spPr>
        <p:txBody>
          <a:bodyPr lIns="92417" tIns="45425" rIns="92417" bIns="45425"/>
          <a:lstStyle/>
          <a:p>
            <a:r>
              <a:rPr lang="en-US" altLang="ar-EG"/>
              <a:t>Every OpenGL geometric primitive is specified by its vertices</a:t>
            </a:r>
          </a:p>
        </p:txBody>
      </p:sp>
    </p:spTree>
    <p:extLst>
      <p:ext uri="{BB962C8B-B14F-4D97-AF65-F5344CB8AC3E}">
        <p14:creationId xmlns:p14="http://schemas.microsoft.com/office/powerpoint/2010/main" val="1664544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Rot="1" noChangeAspect="1" noChangeArrowheads="1" noTextEdit="1"/>
          </p:cNvSpPr>
          <p:nvPr>
            <p:ph type="sldImg"/>
          </p:nvPr>
        </p:nvSpPr>
        <p:spPr>
          <a:xfrm>
            <a:off x="1150938" y="690563"/>
            <a:ext cx="4557712" cy="3417887"/>
          </a:xfrm>
          <a:ln w="12700" cap="flat">
            <a:solidFill>
              <a:schemeClr val="tx1"/>
            </a:solidFill>
          </a:ln>
          <a:extLst>
            <a:ext uri="{909E8E84-426E-40DD-AFC4-6F175D3DCCD1}">
              <a14:hiddenFill xmlns:a14="http://schemas.microsoft.com/office/drawing/2010/main">
                <a:noFill/>
              </a14:hiddenFill>
            </a:ext>
          </a:extLst>
        </p:spPr>
      </p:sp>
      <p:sp>
        <p:nvSpPr>
          <p:cNvPr id="321539" name="Rectangle 3"/>
          <p:cNvSpPr>
            <a:spLocks noGrp="1" noChangeArrowheads="1"/>
          </p:cNvSpPr>
          <p:nvPr>
            <p:ph type="body" idx="1"/>
          </p:nvPr>
        </p:nvSpPr>
        <p:spPr>
          <a:xfrm>
            <a:off x="914400" y="4343400"/>
            <a:ext cx="5029200" cy="4114800"/>
          </a:xfrm>
          <a:ln/>
        </p:spPr>
        <p:txBody>
          <a:bodyPr lIns="92417" tIns="45425" rIns="92417" bIns="45425"/>
          <a:lstStyle/>
          <a:p>
            <a:endParaRPr lang="ar-EG" altLang="ar-EG"/>
          </a:p>
        </p:txBody>
      </p:sp>
    </p:spTree>
    <p:extLst>
      <p:ext uri="{BB962C8B-B14F-4D97-AF65-F5344CB8AC3E}">
        <p14:creationId xmlns:p14="http://schemas.microsoft.com/office/powerpoint/2010/main" val="75880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ar-EG" smtClean="0"/>
              <a:t>October 2009</a:t>
            </a:r>
            <a:endParaRPr lang="en-US"/>
          </a:p>
        </p:txBody>
      </p:sp>
      <p:sp>
        <p:nvSpPr>
          <p:cNvPr id="5" name="Footer Placeholder 4"/>
          <p:cNvSpPr>
            <a:spLocks noGrp="1"/>
          </p:cNvSpPr>
          <p:nvPr>
            <p:ph type="ftr" sz="quarter" idx="11"/>
          </p:nvPr>
        </p:nvSpPr>
        <p:spPr/>
        <p:txBody>
          <a:bodyPr/>
          <a:lstStyle/>
          <a:p>
            <a:r>
              <a:rPr lang="en-US" smtClean="0"/>
              <a:t>Shoubra Faculty of Engineering (SFE)</a:t>
            </a:r>
            <a:endParaRPr lang="en-US"/>
          </a:p>
        </p:txBody>
      </p:sp>
      <p:sp>
        <p:nvSpPr>
          <p:cNvPr id="6" name="Slide Number Placeholder 5"/>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ar-EG" smtClean="0"/>
              <a:t>October 2009</a:t>
            </a:r>
            <a:endParaRPr lang="en-US"/>
          </a:p>
        </p:txBody>
      </p:sp>
      <p:sp>
        <p:nvSpPr>
          <p:cNvPr id="5" name="Footer Placeholder 4"/>
          <p:cNvSpPr>
            <a:spLocks noGrp="1"/>
          </p:cNvSpPr>
          <p:nvPr>
            <p:ph type="ftr" sz="quarter" idx="11"/>
          </p:nvPr>
        </p:nvSpPr>
        <p:spPr/>
        <p:txBody>
          <a:bodyPr/>
          <a:lstStyle/>
          <a:p>
            <a:r>
              <a:rPr lang="en-US" smtClean="0"/>
              <a:t>Shoubra Faculty of Engineering (SFE)</a:t>
            </a:r>
            <a:endParaRPr lang="en-US"/>
          </a:p>
        </p:txBody>
      </p:sp>
      <p:sp>
        <p:nvSpPr>
          <p:cNvPr id="6" name="Slide Number Placeholder 5"/>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ar-EG" smtClean="0"/>
              <a:t>October 2009</a:t>
            </a:r>
            <a:endParaRPr lang="en-US"/>
          </a:p>
        </p:txBody>
      </p:sp>
      <p:sp>
        <p:nvSpPr>
          <p:cNvPr id="5" name="Footer Placeholder 4"/>
          <p:cNvSpPr>
            <a:spLocks noGrp="1"/>
          </p:cNvSpPr>
          <p:nvPr>
            <p:ph type="ftr" sz="quarter" idx="11"/>
          </p:nvPr>
        </p:nvSpPr>
        <p:spPr/>
        <p:txBody>
          <a:bodyPr/>
          <a:lstStyle/>
          <a:p>
            <a:r>
              <a:rPr lang="en-US" smtClean="0"/>
              <a:t>Shoubra Faculty of Engineering (SFE)</a:t>
            </a:r>
            <a:endParaRPr lang="en-US"/>
          </a:p>
        </p:txBody>
      </p:sp>
      <p:sp>
        <p:nvSpPr>
          <p:cNvPr id="6" name="Slide Number Placeholder 5"/>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ar-EG" smtClean="0"/>
              <a:t>October 2009</a:t>
            </a:r>
            <a:endParaRPr lang="en-US"/>
          </a:p>
        </p:txBody>
      </p:sp>
      <p:sp>
        <p:nvSpPr>
          <p:cNvPr id="5" name="Footer Placeholder 4"/>
          <p:cNvSpPr>
            <a:spLocks noGrp="1"/>
          </p:cNvSpPr>
          <p:nvPr>
            <p:ph type="ftr" sz="quarter" idx="11"/>
          </p:nvPr>
        </p:nvSpPr>
        <p:spPr/>
        <p:txBody>
          <a:bodyPr/>
          <a:lstStyle/>
          <a:p>
            <a:r>
              <a:rPr lang="en-US" smtClean="0"/>
              <a:t>Shoubra Faculty of Engineering (SFE)</a:t>
            </a:r>
            <a:endParaRPr lang="en-US"/>
          </a:p>
        </p:txBody>
      </p:sp>
      <p:sp>
        <p:nvSpPr>
          <p:cNvPr id="6" name="Slide Number Placeholder 5"/>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October 2009</a:t>
            </a:r>
            <a:endParaRPr lang="en-US"/>
          </a:p>
        </p:txBody>
      </p:sp>
      <p:sp>
        <p:nvSpPr>
          <p:cNvPr id="5" name="Footer Placeholder 4"/>
          <p:cNvSpPr>
            <a:spLocks noGrp="1"/>
          </p:cNvSpPr>
          <p:nvPr>
            <p:ph type="ftr" sz="quarter" idx="11"/>
          </p:nvPr>
        </p:nvSpPr>
        <p:spPr/>
        <p:txBody>
          <a:bodyPr/>
          <a:lstStyle/>
          <a:p>
            <a:r>
              <a:rPr lang="en-US" smtClean="0"/>
              <a:t>Shoubra Faculty of Engineering (SFE)</a:t>
            </a:r>
            <a:endParaRPr lang="en-US"/>
          </a:p>
        </p:txBody>
      </p:sp>
      <p:sp>
        <p:nvSpPr>
          <p:cNvPr id="6" name="Slide Number Placeholder 5"/>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ar-EG" smtClean="0"/>
              <a:t>October 2009</a:t>
            </a:r>
            <a:endParaRPr lang="en-US"/>
          </a:p>
        </p:txBody>
      </p:sp>
      <p:sp>
        <p:nvSpPr>
          <p:cNvPr id="6" name="Footer Placeholder 5"/>
          <p:cNvSpPr>
            <a:spLocks noGrp="1"/>
          </p:cNvSpPr>
          <p:nvPr>
            <p:ph type="ftr" sz="quarter" idx="11"/>
          </p:nvPr>
        </p:nvSpPr>
        <p:spPr/>
        <p:txBody>
          <a:bodyPr/>
          <a:lstStyle/>
          <a:p>
            <a:r>
              <a:rPr lang="en-US" smtClean="0"/>
              <a:t>Shoubra Faculty of Engineering (SFE)</a:t>
            </a:r>
            <a:endParaRPr lang="en-US"/>
          </a:p>
        </p:txBody>
      </p:sp>
      <p:sp>
        <p:nvSpPr>
          <p:cNvPr id="7" name="Slide Number Placeholder 6"/>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ar-EG" smtClean="0"/>
              <a:t>October 2009</a:t>
            </a:r>
            <a:endParaRPr lang="en-US"/>
          </a:p>
        </p:txBody>
      </p:sp>
      <p:sp>
        <p:nvSpPr>
          <p:cNvPr id="8" name="Footer Placeholder 7"/>
          <p:cNvSpPr>
            <a:spLocks noGrp="1"/>
          </p:cNvSpPr>
          <p:nvPr>
            <p:ph type="ftr" sz="quarter" idx="11"/>
          </p:nvPr>
        </p:nvSpPr>
        <p:spPr/>
        <p:txBody>
          <a:bodyPr/>
          <a:lstStyle/>
          <a:p>
            <a:r>
              <a:rPr lang="en-US" smtClean="0"/>
              <a:t>Shoubra Faculty of Engineering (SFE)</a:t>
            </a:r>
            <a:endParaRPr lang="en-US"/>
          </a:p>
        </p:txBody>
      </p:sp>
      <p:sp>
        <p:nvSpPr>
          <p:cNvPr id="9" name="Slide Number Placeholder 8"/>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ar-EG" smtClean="0"/>
              <a:t>October 2009</a:t>
            </a:r>
            <a:endParaRPr lang="en-US"/>
          </a:p>
        </p:txBody>
      </p:sp>
      <p:sp>
        <p:nvSpPr>
          <p:cNvPr id="4" name="Footer Placeholder 3"/>
          <p:cNvSpPr>
            <a:spLocks noGrp="1"/>
          </p:cNvSpPr>
          <p:nvPr>
            <p:ph type="ftr" sz="quarter" idx="11"/>
          </p:nvPr>
        </p:nvSpPr>
        <p:spPr/>
        <p:txBody>
          <a:bodyPr/>
          <a:lstStyle/>
          <a:p>
            <a:r>
              <a:rPr lang="en-US" smtClean="0"/>
              <a:t>Shoubra Faculty of Engineering (SFE)</a:t>
            </a:r>
            <a:endParaRPr lang="en-US"/>
          </a:p>
        </p:txBody>
      </p:sp>
      <p:sp>
        <p:nvSpPr>
          <p:cNvPr id="5" name="Slide Number Placeholder 4"/>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October 2009</a:t>
            </a:r>
            <a:endParaRPr lang="en-US"/>
          </a:p>
        </p:txBody>
      </p:sp>
      <p:sp>
        <p:nvSpPr>
          <p:cNvPr id="3" name="Footer Placeholder 2"/>
          <p:cNvSpPr>
            <a:spLocks noGrp="1"/>
          </p:cNvSpPr>
          <p:nvPr>
            <p:ph type="ftr" sz="quarter" idx="11"/>
          </p:nvPr>
        </p:nvSpPr>
        <p:spPr/>
        <p:txBody>
          <a:bodyPr/>
          <a:lstStyle/>
          <a:p>
            <a:r>
              <a:rPr lang="en-US" smtClean="0"/>
              <a:t>Shoubra Faculty of Engineering (SFE)</a:t>
            </a:r>
            <a:endParaRPr lang="en-US"/>
          </a:p>
        </p:txBody>
      </p:sp>
      <p:sp>
        <p:nvSpPr>
          <p:cNvPr id="4" name="Slide Number Placeholder 3"/>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October 2009</a:t>
            </a:r>
            <a:endParaRPr lang="en-US"/>
          </a:p>
        </p:txBody>
      </p:sp>
      <p:sp>
        <p:nvSpPr>
          <p:cNvPr id="6" name="Footer Placeholder 5"/>
          <p:cNvSpPr>
            <a:spLocks noGrp="1"/>
          </p:cNvSpPr>
          <p:nvPr>
            <p:ph type="ftr" sz="quarter" idx="11"/>
          </p:nvPr>
        </p:nvSpPr>
        <p:spPr/>
        <p:txBody>
          <a:bodyPr/>
          <a:lstStyle/>
          <a:p>
            <a:r>
              <a:rPr lang="en-US" smtClean="0"/>
              <a:t>Shoubra Faculty of Engineering (SFE)</a:t>
            </a:r>
            <a:endParaRPr lang="en-US"/>
          </a:p>
        </p:txBody>
      </p:sp>
      <p:sp>
        <p:nvSpPr>
          <p:cNvPr id="7" name="Slide Number Placeholder 6"/>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October 2009</a:t>
            </a:r>
            <a:endParaRPr lang="en-US"/>
          </a:p>
        </p:txBody>
      </p:sp>
      <p:sp>
        <p:nvSpPr>
          <p:cNvPr id="6" name="Footer Placeholder 5"/>
          <p:cNvSpPr>
            <a:spLocks noGrp="1"/>
          </p:cNvSpPr>
          <p:nvPr>
            <p:ph type="ftr" sz="quarter" idx="11"/>
          </p:nvPr>
        </p:nvSpPr>
        <p:spPr/>
        <p:txBody>
          <a:bodyPr/>
          <a:lstStyle/>
          <a:p>
            <a:r>
              <a:rPr lang="en-US" smtClean="0"/>
              <a:t>Shoubra Faculty of Engineering (SFE)</a:t>
            </a:r>
            <a:endParaRPr lang="en-US"/>
          </a:p>
        </p:txBody>
      </p:sp>
      <p:sp>
        <p:nvSpPr>
          <p:cNvPr id="7" name="Slide Number Placeholder 6"/>
          <p:cNvSpPr>
            <a:spLocks noGrp="1"/>
          </p:cNvSpPr>
          <p:nvPr>
            <p:ph type="sldNum" sz="quarter" idx="12"/>
          </p:nvPr>
        </p:nvSpPr>
        <p:spPr/>
        <p:txBody>
          <a:bodyPr/>
          <a:lstStyle/>
          <a:p>
            <a:fld id="{8664F65F-3503-4FB9-9348-3A507982E2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ar-EG" smtClean="0"/>
              <a:t>October 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Shoubra Faculty of Engineering (SFE)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4F65F-3503-4FB9-9348-3A507982E2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85800" y="1882775"/>
            <a:ext cx="7772400" cy="1470025"/>
          </a:xfrm>
          <a:prstGeom prst="rect">
            <a:avLst/>
          </a:prstGeom>
          <a:noFill/>
          <a:ln w="9525">
            <a:noFill/>
            <a:miter lim="800000"/>
            <a:headEnd/>
            <a:tailEnd/>
          </a:ln>
        </p:spPr>
        <p:txBody>
          <a:bodyPr anchor="ctr"/>
          <a:lstStyle/>
          <a:p>
            <a:pPr algn="ctr" eaLnBrk="0" hangingPunct="0">
              <a:defRPr/>
            </a:pPr>
            <a:endParaRPr lang="de-DE" sz="2800" b="1" kern="0" dirty="0">
              <a:solidFill>
                <a:srgbClr val="C00000"/>
              </a:solidFill>
              <a:latin typeface="+mj-lt"/>
              <a:ea typeface="+mj-ea"/>
              <a:cs typeface="+mj-cs"/>
            </a:endParaRPr>
          </a:p>
          <a:p>
            <a:pPr algn="ctr" eaLnBrk="0" hangingPunct="0">
              <a:defRPr/>
            </a:pPr>
            <a:r>
              <a:rPr lang="en-US" sz="4400" dirty="0" smtClean="0">
                <a:solidFill>
                  <a:srgbClr val="CC3300"/>
                </a:solidFill>
              </a:rPr>
              <a:t>Computer Graphics Hardware</a:t>
            </a:r>
            <a:r>
              <a:rPr lang="en-US" sz="2800" dirty="0">
                <a:solidFill>
                  <a:srgbClr val="CC3300"/>
                </a:solidFill>
              </a:rPr>
              <a:t/>
            </a:r>
            <a:br>
              <a:rPr lang="en-US" sz="2800" dirty="0">
                <a:solidFill>
                  <a:srgbClr val="CC3300"/>
                </a:solidFill>
              </a:rPr>
            </a:br>
            <a:endParaRPr lang="de-DE" sz="2800" b="1" kern="0" dirty="0">
              <a:solidFill>
                <a:srgbClr val="C00000"/>
              </a:solidFill>
              <a:latin typeface="+mj-lt"/>
              <a:ea typeface="+mj-ea"/>
              <a:cs typeface="+mj-cs"/>
            </a:endParaRPr>
          </a:p>
        </p:txBody>
      </p:sp>
      <p:sp>
        <p:nvSpPr>
          <p:cNvPr id="34819" name="Subtitle 5"/>
          <p:cNvSpPr>
            <a:spLocks noGrp="1"/>
          </p:cNvSpPr>
          <p:nvPr>
            <p:ph type="subTitle" idx="1"/>
          </p:nvPr>
        </p:nvSpPr>
        <p:spPr>
          <a:xfrm>
            <a:off x="1371600" y="3886200"/>
            <a:ext cx="6400800" cy="838200"/>
          </a:xfrm>
        </p:spPr>
        <p:txBody>
          <a:bodyPr>
            <a:noAutofit/>
          </a:bodyPr>
          <a:lstStyle/>
          <a:p>
            <a:r>
              <a:rPr lang="de-DE" sz="3600" b="1" dirty="0">
                <a:solidFill>
                  <a:schemeClr val="tx1"/>
                </a:solidFill>
              </a:rPr>
              <a:t>Video Display </a:t>
            </a:r>
            <a:r>
              <a:rPr lang="de-DE" sz="3600" b="1" dirty="0" smtClean="0">
                <a:solidFill>
                  <a:schemeClr val="tx1"/>
                </a:solidFill>
              </a:rPr>
              <a:t>Devices</a:t>
            </a:r>
            <a:r>
              <a:rPr lang="de-DE" sz="3600" b="1" dirty="0">
                <a:solidFill>
                  <a:schemeClr val="tx1"/>
                </a:solidFill>
              </a:rPr>
              <a:t/>
            </a:r>
            <a:br>
              <a:rPr lang="de-DE" sz="3600" b="1" dirty="0">
                <a:solidFill>
                  <a:schemeClr val="tx1"/>
                </a:solidFill>
              </a:rPr>
            </a:br>
            <a:endParaRPr lang="de-DE" sz="3600" dirty="0" smtClean="0">
              <a:solidFill>
                <a:schemeClr val="tx1"/>
              </a:solidFill>
            </a:endParaRPr>
          </a:p>
        </p:txBody>
      </p:sp>
      <p:sp>
        <p:nvSpPr>
          <p:cNvPr id="2" name="Slide Number Placeholder 1"/>
          <p:cNvSpPr>
            <a:spLocks noGrp="1"/>
          </p:cNvSpPr>
          <p:nvPr>
            <p:ph type="sldNum" sz="quarter" idx="12"/>
          </p:nvPr>
        </p:nvSpPr>
        <p:spPr/>
        <p:txBody>
          <a:bodyPr/>
          <a:lstStyle/>
          <a:p>
            <a:fld id="{8664F65F-3503-4FB9-9348-3A507982E27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85800" y="304800"/>
            <a:ext cx="7772400" cy="838200"/>
          </a:xfrm>
        </p:spPr>
        <p:txBody>
          <a:bodyPr/>
          <a:lstStyle/>
          <a:p>
            <a:r>
              <a:rPr lang="de-DE" b="1" dirty="0"/>
              <a:t>The Frame Buffer</a:t>
            </a:r>
          </a:p>
        </p:txBody>
      </p:sp>
      <p:sp>
        <p:nvSpPr>
          <p:cNvPr id="43011" name="Content Placeholder 2"/>
          <p:cNvSpPr>
            <a:spLocks noGrp="1"/>
          </p:cNvSpPr>
          <p:nvPr>
            <p:ph idx="1"/>
          </p:nvPr>
        </p:nvSpPr>
        <p:spPr>
          <a:xfrm>
            <a:off x="533400" y="1447800"/>
            <a:ext cx="8229600" cy="4724400"/>
          </a:xfrm>
        </p:spPr>
        <p:txBody>
          <a:bodyPr>
            <a:normAutofit fontScale="77500" lnSpcReduction="20000"/>
          </a:bodyPr>
          <a:lstStyle/>
          <a:p>
            <a:r>
              <a:rPr lang="en-US" altLang="ar-EG" dirty="0"/>
              <a:t>The image is stored in a </a:t>
            </a:r>
            <a:r>
              <a:rPr lang="en-US" altLang="ar-EG" b="1" i="1" dirty="0">
                <a:solidFill>
                  <a:schemeClr val="tx2"/>
                </a:solidFill>
              </a:rPr>
              <a:t>frame </a:t>
            </a:r>
            <a:r>
              <a:rPr lang="en-US" altLang="ar-EG" b="1" i="1" dirty="0" smtClean="0">
                <a:solidFill>
                  <a:schemeClr val="tx2"/>
                </a:solidFill>
              </a:rPr>
              <a:t>buffer </a:t>
            </a:r>
            <a:r>
              <a:rPr lang="en-US" altLang="ar-EG" dirty="0"/>
              <a:t>or</a:t>
            </a:r>
            <a:r>
              <a:rPr lang="en-US" altLang="ar-EG" b="1" i="1" dirty="0" smtClean="0">
                <a:solidFill>
                  <a:schemeClr val="tx2"/>
                </a:solidFill>
              </a:rPr>
              <a:t> refresh buffer</a:t>
            </a:r>
            <a:r>
              <a:rPr lang="en-US" altLang="ar-EG" dirty="0" smtClean="0"/>
              <a:t> </a:t>
            </a:r>
            <a:r>
              <a:rPr lang="en-US" altLang="ar-EG" dirty="0"/>
              <a:t>containing the total screen </a:t>
            </a:r>
            <a:r>
              <a:rPr lang="en-US" altLang="ar-EG" dirty="0" smtClean="0"/>
              <a:t>area, where </a:t>
            </a:r>
            <a:r>
              <a:rPr lang="en-US" altLang="ar-EG" dirty="0"/>
              <a:t>each memory </a:t>
            </a:r>
            <a:r>
              <a:rPr lang="en-US" altLang="ar-EG" dirty="0" smtClean="0"/>
              <a:t>location corresponds </a:t>
            </a:r>
            <a:r>
              <a:rPr lang="en-US" altLang="ar-EG" dirty="0"/>
              <a:t>to a pixel</a:t>
            </a:r>
            <a:endParaRPr lang="de-DE" dirty="0" smtClean="0"/>
          </a:p>
          <a:p>
            <a:r>
              <a:rPr lang="de-DE" dirty="0" smtClean="0"/>
              <a:t>Stores per-pixel information</a:t>
            </a:r>
          </a:p>
          <a:p>
            <a:pPr>
              <a:buFont typeface="Wingdings" pitchFamily="2" charset="2"/>
              <a:buNone/>
            </a:pPr>
            <a:r>
              <a:rPr lang="en-US" dirty="0" smtClean="0"/>
              <a:t>	– Depth of a frame buffer: number of bits per pixel</a:t>
            </a:r>
          </a:p>
          <a:p>
            <a:pPr>
              <a:buFont typeface="Wingdings" pitchFamily="2" charset="2"/>
              <a:buNone/>
            </a:pPr>
            <a:r>
              <a:rPr lang="en-US" dirty="0" smtClean="0"/>
              <a:t>	– E.g. for color representation, 1 bit =&gt; 2 colors,</a:t>
            </a:r>
          </a:p>
          <a:p>
            <a:pPr>
              <a:buFont typeface="Wingdings" pitchFamily="2" charset="2"/>
              <a:buNone/>
            </a:pPr>
            <a:r>
              <a:rPr lang="de-DE" dirty="0" smtClean="0"/>
              <a:t>		8 bits =&gt; 256 colors,</a:t>
            </a:r>
          </a:p>
          <a:p>
            <a:pPr>
              <a:buFont typeface="Wingdings" pitchFamily="2" charset="2"/>
              <a:buNone/>
            </a:pPr>
            <a:r>
              <a:rPr lang="de-DE" dirty="0" smtClean="0"/>
              <a:t>		</a:t>
            </a:r>
            <a:r>
              <a:rPr lang="en-US" dirty="0" smtClean="0"/>
              <a:t>24 bits =&gt; true color (16 million colors)</a:t>
            </a:r>
          </a:p>
          <a:p>
            <a:r>
              <a:rPr lang="en-US" dirty="0" smtClean="0"/>
              <a:t>Color buffer is only one of many buffers, other information, e.g., depth, can also be used</a:t>
            </a:r>
          </a:p>
          <a:p>
            <a:r>
              <a:rPr lang="en-US" dirty="0" smtClean="0"/>
              <a:t>Implemented with special type of memory in standard PCs or on a graphics card for fast </a:t>
            </a:r>
            <a:r>
              <a:rPr lang="de-DE" dirty="0" smtClean="0"/>
              <a:t>redisplay</a:t>
            </a:r>
          </a:p>
          <a:p>
            <a:r>
              <a:rPr lang="en-US" dirty="0" smtClean="0"/>
              <a:t>Part of standard memory in earlier systems</a:t>
            </a:r>
          </a:p>
          <a:p>
            <a:endParaRPr lang="de-DE" b="1" dirty="0" smtClean="0"/>
          </a:p>
        </p:txBody>
      </p:sp>
      <p:sp>
        <p:nvSpPr>
          <p:cNvPr id="43012" name="Slide Number Placeholder 3"/>
          <p:cNvSpPr>
            <a:spLocks noGrp="1"/>
          </p:cNvSpPr>
          <p:nvPr>
            <p:ph type="sldNum" sz="quarter" idx="12"/>
          </p:nvPr>
        </p:nvSpPr>
        <p:spPr>
          <a:noFill/>
        </p:spPr>
        <p:txBody>
          <a:bodyPr/>
          <a:lstStyle/>
          <a:p>
            <a:fld id="{051F989F-67D6-42D5-B88E-DF18357A0944}"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8" descr="http://blog.aha-soft.com/wp-content/uploads/2012/01/raster-graphic-pictures.jpg"/>
          <p:cNvPicPr>
            <a:picLocks noChangeAspect="1" noChangeArrowheads="1"/>
          </p:cNvPicPr>
          <p:nvPr/>
        </p:nvPicPr>
        <p:blipFill>
          <a:blip r:embed="rId2"/>
          <a:srcRect/>
          <a:stretch>
            <a:fillRect/>
          </a:stretch>
        </p:blipFill>
        <p:spPr bwMode="auto">
          <a:xfrm>
            <a:off x="5867400" y="2466975"/>
            <a:ext cx="3276600" cy="2409825"/>
          </a:xfrm>
          <a:prstGeom prst="rect">
            <a:avLst/>
          </a:prstGeom>
          <a:noFill/>
          <a:ln w="9525">
            <a:noFill/>
            <a:miter lim="800000"/>
            <a:headEnd/>
            <a:tailEnd/>
          </a:ln>
        </p:spPr>
      </p:pic>
      <p:sp>
        <p:nvSpPr>
          <p:cNvPr id="44035" name="Title 1"/>
          <p:cNvSpPr>
            <a:spLocks noGrp="1"/>
          </p:cNvSpPr>
          <p:nvPr>
            <p:ph type="title"/>
          </p:nvPr>
        </p:nvSpPr>
        <p:spPr>
          <a:xfrm>
            <a:off x="685800" y="304800"/>
            <a:ext cx="7772400" cy="838200"/>
          </a:xfrm>
        </p:spPr>
        <p:txBody>
          <a:bodyPr/>
          <a:lstStyle/>
          <a:p>
            <a:r>
              <a:rPr lang="en-US" b="1" dirty="0"/>
              <a:t>Raster-scan </a:t>
            </a:r>
            <a:r>
              <a:rPr lang="en-US" b="1" dirty="0" smtClean="0"/>
              <a:t>basics</a:t>
            </a:r>
            <a:endParaRPr lang="en-US" b="1" dirty="0"/>
          </a:p>
        </p:txBody>
      </p:sp>
      <p:sp>
        <p:nvSpPr>
          <p:cNvPr id="44036" name="Content Placeholder 2"/>
          <p:cNvSpPr>
            <a:spLocks noGrp="1"/>
          </p:cNvSpPr>
          <p:nvPr>
            <p:ph idx="1"/>
          </p:nvPr>
        </p:nvSpPr>
        <p:spPr/>
        <p:txBody>
          <a:bodyPr>
            <a:normAutofit/>
          </a:bodyPr>
          <a:lstStyle/>
          <a:p>
            <a:r>
              <a:rPr lang="en-US" sz="2800" dirty="0" smtClean="0"/>
              <a:t>The screen is a rectangular array of picture elements, or pixels</a:t>
            </a:r>
          </a:p>
          <a:p>
            <a:r>
              <a:rPr lang="de-DE" sz="2800" dirty="0" smtClean="0"/>
              <a:t>Resolution: </a:t>
            </a:r>
          </a:p>
          <a:p>
            <a:pPr marL="0" indent="0">
              <a:buNone/>
            </a:pPr>
            <a:r>
              <a:rPr lang="de-DE" sz="2800" dirty="0" smtClean="0"/>
              <a:t>    determines the details you can see</a:t>
            </a:r>
          </a:p>
          <a:p>
            <a:pPr>
              <a:buFont typeface="Wingdings" pitchFamily="2" charset="2"/>
              <a:buNone/>
            </a:pPr>
            <a:r>
              <a:rPr lang="de-DE" sz="2800" dirty="0" smtClean="0"/>
              <a:t>    number of pixels in an image,</a:t>
            </a:r>
          </a:p>
          <a:p>
            <a:pPr marL="0" indent="0">
              <a:buNone/>
            </a:pPr>
            <a:r>
              <a:rPr lang="de-DE" sz="2800" dirty="0"/>
              <a:t> </a:t>
            </a:r>
            <a:r>
              <a:rPr lang="de-DE" sz="2800" dirty="0" smtClean="0"/>
              <a:t>   e.g.,</a:t>
            </a:r>
          </a:p>
          <a:p>
            <a:pPr>
              <a:buFont typeface="Wingdings" pitchFamily="2" charset="2"/>
              <a:buNone/>
            </a:pPr>
            <a:r>
              <a:rPr lang="de-DE" sz="2800" dirty="0" smtClean="0"/>
              <a:t>	1024×768, 1280x1024, 1366 x 768, etc.</a:t>
            </a:r>
          </a:p>
        </p:txBody>
      </p:sp>
      <p:sp>
        <p:nvSpPr>
          <p:cNvPr id="44037" name="Slide Number Placeholder 3"/>
          <p:cNvSpPr>
            <a:spLocks noGrp="1"/>
          </p:cNvSpPr>
          <p:nvPr>
            <p:ph type="sldNum" sz="quarter" idx="12"/>
          </p:nvPr>
        </p:nvSpPr>
        <p:spPr>
          <a:noFill/>
        </p:spPr>
        <p:txBody>
          <a:bodyPr/>
          <a:lstStyle/>
          <a:p>
            <a:fld id="{8560C446-FE54-4C97-960B-01AA187C247F}" type="slidenum">
              <a:rPr lang="en-US" smtClean="0"/>
              <a:pPr/>
              <a:t>11</a:t>
            </a:fld>
            <a:endParaRPr lang="en-US" smtClean="0"/>
          </a:p>
        </p:txBody>
      </p:sp>
      <p:sp>
        <p:nvSpPr>
          <p:cNvPr id="44038" name="Rectangle 5"/>
          <p:cNvSpPr>
            <a:spLocks noChangeArrowheads="1"/>
          </p:cNvSpPr>
          <p:nvPr/>
        </p:nvSpPr>
        <p:spPr bwMode="auto">
          <a:xfrm>
            <a:off x="6248400" y="1981200"/>
            <a:ext cx="381000" cy="457200"/>
          </a:xfrm>
          <a:prstGeom prst="rect">
            <a:avLst/>
          </a:prstGeom>
          <a:solidFill>
            <a:schemeClr val="bg1"/>
          </a:solidFill>
          <a:ln w="9525" algn="ctr">
            <a:solidFill>
              <a:schemeClr val="bg1"/>
            </a:solidFill>
            <a:round/>
            <a:headEnd/>
            <a:tailEnd/>
          </a:ln>
        </p:spPr>
        <p:txBody>
          <a:bodyPr/>
          <a:lstStyle/>
          <a:p>
            <a:endParaRPr lang="de-D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85800" y="304800"/>
            <a:ext cx="7772400" cy="838200"/>
          </a:xfrm>
        </p:spPr>
        <p:txBody>
          <a:bodyPr>
            <a:normAutofit fontScale="90000"/>
          </a:bodyPr>
          <a:lstStyle/>
          <a:p>
            <a:r>
              <a:rPr lang="de-DE" smtClean="0"/>
              <a:t/>
            </a:r>
            <a:br>
              <a:rPr lang="de-DE" smtClean="0"/>
            </a:br>
            <a:endParaRPr lang="de-DE" smtClean="0"/>
          </a:p>
        </p:txBody>
      </p:sp>
      <p:sp>
        <p:nvSpPr>
          <p:cNvPr id="45059" name="Content Placeholder 2"/>
          <p:cNvSpPr>
            <a:spLocks noGrp="1"/>
          </p:cNvSpPr>
          <p:nvPr>
            <p:ph idx="1"/>
          </p:nvPr>
        </p:nvSpPr>
        <p:spPr>
          <a:xfrm>
            <a:off x="685800" y="1447800"/>
            <a:ext cx="8153400" cy="4756150"/>
          </a:xfrm>
        </p:spPr>
        <p:txBody>
          <a:bodyPr>
            <a:noAutofit/>
          </a:bodyPr>
          <a:lstStyle/>
          <a:p>
            <a:r>
              <a:rPr lang="en-US" altLang="ar-EG" sz="2400" dirty="0"/>
              <a:t>Refresh rate: 24 is a minimum to avoid flicker, corresponding to 24 Hz </a:t>
            </a:r>
            <a:endParaRPr lang="en-US" altLang="ar-EG" sz="2400" dirty="0" smtClean="0"/>
          </a:p>
          <a:p>
            <a:r>
              <a:rPr lang="en-US" altLang="ar-EG" sz="2400" dirty="0" smtClean="0"/>
              <a:t>Current </a:t>
            </a:r>
            <a:r>
              <a:rPr lang="en-US" altLang="ar-EG" sz="2400" dirty="0"/>
              <a:t>raster-scan displays have a refresh rate of at least 60 frames (60 Hz) per second, up to 120 (120 Hz).</a:t>
            </a:r>
          </a:p>
          <a:p>
            <a:r>
              <a:rPr lang="en-US" altLang="ar-EG" sz="2400" dirty="0" smtClean="0"/>
              <a:t>Refresh </a:t>
            </a:r>
            <a:r>
              <a:rPr lang="en-US" altLang="ar-EG" sz="2400" dirty="0"/>
              <a:t>procedure:</a:t>
            </a:r>
          </a:p>
          <a:p>
            <a:pPr lvl="1"/>
            <a:r>
              <a:rPr lang="en-US" altLang="ar-EG" sz="2400" dirty="0"/>
              <a:t>Horizontal retrace – beam returns to left of screen</a:t>
            </a:r>
          </a:p>
          <a:p>
            <a:pPr lvl="1"/>
            <a:r>
              <a:rPr lang="en-US" altLang="ar-EG" sz="2400" dirty="0"/>
              <a:t>Vertical retrace – beam returns to top left corner of screen</a:t>
            </a:r>
          </a:p>
          <a:p>
            <a:pPr lvl="1"/>
            <a:r>
              <a:rPr lang="en-US" altLang="ar-EG" sz="2400" dirty="0"/>
              <a:t>Interlaced refresh – display first even-numbered lines, then odd-numbered lines permits to see the image in half the </a:t>
            </a:r>
            <a:r>
              <a:rPr lang="en-US" altLang="ar-EG" sz="2400" dirty="0" smtClean="0"/>
              <a:t>time useful </a:t>
            </a:r>
            <a:r>
              <a:rPr lang="en-US" altLang="ar-EG" sz="2400" dirty="0"/>
              <a:t>for slow refresh rates (30 Hz shows as 60 Hz).</a:t>
            </a:r>
          </a:p>
        </p:txBody>
      </p:sp>
      <p:sp>
        <p:nvSpPr>
          <p:cNvPr id="45060" name="Slide Number Placeholder 3"/>
          <p:cNvSpPr>
            <a:spLocks noGrp="1"/>
          </p:cNvSpPr>
          <p:nvPr>
            <p:ph type="sldNum" sz="quarter" idx="12"/>
          </p:nvPr>
        </p:nvSpPr>
        <p:spPr>
          <a:noFill/>
        </p:spPr>
        <p:txBody>
          <a:bodyPr/>
          <a:lstStyle/>
          <a:p>
            <a:fld id="{AA506C97-F632-4132-9250-289B7C052E67}" type="slidenum">
              <a:rPr lang="en-US" smtClean="0"/>
              <a:pPr/>
              <a:t>12</a:t>
            </a:fld>
            <a:endParaRPr lang="en-US" smtClean="0"/>
          </a:p>
        </p:txBody>
      </p:sp>
      <p:sp>
        <p:nvSpPr>
          <p:cNvPr id="8" name="Title 1"/>
          <p:cNvSpPr txBox="1">
            <a:spLocks/>
          </p:cNvSpPr>
          <p:nvPr/>
        </p:nvSpPr>
        <p:spPr bwMode="auto">
          <a:xfrm>
            <a:off x="838200" y="457200"/>
            <a:ext cx="7772400" cy="838200"/>
          </a:xfrm>
          <a:prstGeom prst="rect">
            <a:avLst/>
          </a:prstGeom>
          <a:noFill/>
          <a:ln w="9525">
            <a:noFill/>
            <a:miter lim="800000"/>
            <a:headEnd/>
            <a:tailEnd/>
          </a:ln>
        </p:spPr>
        <p:txBody>
          <a:bodyPr anchor="ctr"/>
          <a:lstStyle/>
          <a:p>
            <a:pPr algn="ctr">
              <a:buFont typeface="Wingdings" pitchFamily="2" charset="2"/>
              <a:buNone/>
            </a:pPr>
            <a:r>
              <a:rPr lang="de-DE" sz="4400" b="1" dirty="0" smtClean="0"/>
              <a:t>Raster-Scan Pattern</a:t>
            </a:r>
            <a:endParaRPr lang="en-US" sz="4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a:t>Raster-Scan </a:t>
            </a:r>
            <a:r>
              <a:rPr lang="de-DE" b="1" dirty="0" smtClean="0"/>
              <a:t>Pattern</a:t>
            </a:r>
            <a:endParaRPr lang="en-US" dirty="0"/>
          </a:p>
        </p:txBody>
      </p:sp>
      <p:pic>
        <p:nvPicPr>
          <p:cNvPr id="5" name="Content Placeholder 4"/>
          <p:cNvPicPr>
            <a:picLocks noGrp="1" noChangeAspect="1"/>
          </p:cNvPicPr>
          <p:nvPr>
            <p:ph idx="1"/>
          </p:nvPr>
        </p:nvPicPr>
        <p:blipFill>
          <a:blip r:embed="rId2"/>
          <a:stretch>
            <a:fillRect/>
          </a:stretch>
        </p:blipFill>
        <p:spPr>
          <a:xfrm>
            <a:off x="1981200" y="2100147"/>
            <a:ext cx="4886325" cy="3325134"/>
          </a:xfrm>
          <a:prstGeom prst="rect">
            <a:avLst/>
          </a:prstGeom>
        </p:spPr>
      </p:pic>
      <p:sp>
        <p:nvSpPr>
          <p:cNvPr id="4" name="Slide Number Placeholder 3"/>
          <p:cNvSpPr>
            <a:spLocks noGrp="1"/>
          </p:cNvSpPr>
          <p:nvPr>
            <p:ph type="sldNum" sz="quarter" idx="12"/>
          </p:nvPr>
        </p:nvSpPr>
        <p:spPr/>
        <p:txBody>
          <a:bodyPr/>
          <a:lstStyle/>
          <a:p>
            <a:fld id="{8664F65F-3503-4FB9-9348-3A507982E279}" type="slidenum">
              <a:rPr lang="en-US" smtClean="0"/>
              <a:pPr/>
              <a:t>13</a:t>
            </a:fld>
            <a:endParaRPr lang="en-US"/>
          </a:p>
        </p:txBody>
      </p:sp>
    </p:spTree>
    <p:extLst>
      <p:ext uri="{BB962C8B-B14F-4D97-AF65-F5344CB8AC3E}">
        <p14:creationId xmlns:p14="http://schemas.microsoft.com/office/powerpoint/2010/main" val="2539986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85800" y="304800"/>
            <a:ext cx="7772400" cy="838200"/>
          </a:xfrm>
        </p:spPr>
        <p:txBody>
          <a:bodyPr>
            <a:normAutofit fontScale="90000"/>
          </a:bodyPr>
          <a:lstStyle/>
          <a:p>
            <a:r>
              <a:rPr lang="de-DE" smtClean="0"/>
              <a:t/>
            </a:r>
            <a:br>
              <a:rPr lang="de-DE" smtClean="0"/>
            </a:br>
            <a:endParaRPr lang="de-DE" smtClean="0"/>
          </a:p>
        </p:txBody>
      </p:sp>
      <p:sp>
        <p:nvSpPr>
          <p:cNvPr id="45060" name="Slide Number Placeholder 3"/>
          <p:cNvSpPr>
            <a:spLocks noGrp="1"/>
          </p:cNvSpPr>
          <p:nvPr>
            <p:ph type="sldNum" sz="quarter" idx="12"/>
          </p:nvPr>
        </p:nvSpPr>
        <p:spPr>
          <a:noFill/>
        </p:spPr>
        <p:txBody>
          <a:bodyPr/>
          <a:lstStyle/>
          <a:p>
            <a:fld id="{AA506C97-F632-4132-9250-289B7C052E67}" type="slidenum">
              <a:rPr lang="en-US" smtClean="0"/>
              <a:pPr/>
              <a:t>14</a:t>
            </a:fld>
            <a:endParaRPr lang="en-US" smtClean="0"/>
          </a:p>
        </p:txBody>
      </p:sp>
      <p:pic>
        <p:nvPicPr>
          <p:cNvPr id="45061" name="Picture 5" descr="interlac1.JPG"/>
          <p:cNvPicPr>
            <a:picLocks noChangeAspect="1"/>
          </p:cNvPicPr>
          <p:nvPr/>
        </p:nvPicPr>
        <p:blipFill>
          <a:blip r:embed="rId2"/>
          <a:srcRect/>
          <a:stretch>
            <a:fillRect/>
          </a:stretch>
        </p:blipFill>
        <p:spPr bwMode="auto">
          <a:xfrm>
            <a:off x="4419599" y="2438400"/>
            <a:ext cx="4448683" cy="3962400"/>
          </a:xfrm>
          <a:prstGeom prst="rect">
            <a:avLst/>
          </a:prstGeom>
          <a:noFill/>
          <a:ln w="9525">
            <a:noFill/>
            <a:miter lim="800000"/>
            <a:headEnd/>
            <a:tailEnd/>
          </a:ln>
        </p:spPr>
      </p:pic>
      <p:pic>
        <p:nvPicPr>
          <p:cNvPr id="45062" name="Picture 6" descr="interlac2.JPG"/>
          <p:cNvPicPr>
            <a:picLocks noChangeAspect="1"/>
          </p:cNvPicPr>
          <p:nvPr/>
        </p:nvPicPr>
        <p:blipFill>
          <a:blip r:embed="rId3"/>
          <a:srcRect/>
          <a:stretch>
            <a:fillRect/>
          </a:stretch>
        </p:blipFill>
        <p:spPr bwMode="auto">
          <a:xfrm>
            <a:off x="533400" y="2057400"/>
            <a:ext cx="3581400" cy="2895600"/>
          </a:xfrm>
          <a:prstGeom prst="rect">
            <a:avLst/>
          </a:prstGeom>
          <a:noFill/>
          <a:ln w="9525">
            <a:noFill/>
            <a:miter lim="800000"/>
            <a:headEnd/>
            <a:tailEnd/>
          </a:ln>
        </p:spPr>
      </p:pic>
      <p:pic>
        <p:nvPicPr>
          <p:cNvPr id="45063" name="Picture 7"/>
          <p:cNvPicPr>
            <a:picLocks noChangeAspect="1" noChangeArrowheads="1"/>
          </p:cNvPicPr>
          <p:nvPr/>
        </p:nvPicPr>
        <p:blipFill>
          <a:blip r:embed="rId4"/>
          <a:srcRect/>
          <a:stretch>
            <a:fillRect/>
          </a:stretch>
        </p:blipFill>
        <p:spPr bwMode="auto">
          <a:xfrm>
            <a:off x="381000" y="4876800"/>
            <a:ext cx="3251200" cy="1981200"/>
          </a:xfrm>
          <a:prstGeom prst="rect">
            <a:avLst/>
          </a:prstGeom>
          <a:noFill/>
          <a:ln w="9525">
            <a:noFill/>
            <a:miter lim="800000"/>
            <a:headEnd/>
            <a:tailEnd/>
          </a:ln>
        </p:spPr>
      </p:pic>
      <p:sp>
        <p:nvSpPr>
          <p:cNvPr id="8" name="Title 1"/>
          <p:cNvSpPr txBox="1">
            <a:spLocks/>
          </p:cNvSpPr>
          <p:nvPr/>
        </p:nvSpPr>
        <p:spPr bwMode="auto">
          <a:xfrm>
            <a:off x="838200" y="457200"/>
            <a:ext cx="7772400" cy="838200"/>
          </a:xfrm>
          <a:prstGeom prst="rect">
            <a:avLst/>
          </a:prstGeom>
          <a:noFill/>
          <a:ln w="9525">
            <a:noFill/>
            <a:miter lim="800000"/>
            <a:headEnd/>
            <a:tailEnd/>
          </a:ln>
        </p:spPr>
        <p:txBody>
          <a:bodyPr anchor="ctr"/>
          <a:lstStyle/>
          <a:p>
            <a:pPr algn="ctr">
              <a:buFont typeface="Wingdings" pitchFamily="2" charset="2"/>
              <a:buNone/>
            </a:pPr>
            <a:r>
              <a:rPr lang="en-US" altLang="ar-EG" sz="4400" b="1" dirty="0"/>
              <a:t>Interlaced refresh</a:t>
            </a:r>
            <a:endParaRPr lang="en-US" sz="4400" b="1" dirty="0"/>
          </a:p>
        </p:txBody>
      </p:sp>
    </p:spTree>
    <p:extLst>
      <p:ext uri="{BB962C8B-B14F-4D97-AF65-F5344CB8AC3E}">
        <p14:creationId xmlns:p14="http://schemas.microsoft.com/office/powerpoint/2010/main" val="1670600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85800" y="304800"/>
            <a:ext cx="7772400" cy="838200"/>
          </a:xfrm>
        </p:spPr>
        <p:txBody>
          <a:bodyPr/>
          <a:lstStyle/>
          <a:p>
            <a:r>
              <a:rPr lang="en-US" b="1" dirty="0" smtClean="0"/>
              <a:t>Raster-Scan Systems</a:t>
            </a:r>
          </a:p>
        </p:txBody>
      </p:sp>
      <p:sp>
        <p:nvSpPr>
          <p:cNvPr id="47107" name="Content Placeholder 2"/>
          <p:cNvSpPr>
            <a:spLocks noGrp="1"/>
          </p:cNvSpPr>
          <p:nvPr>
            <p:ph idx="1"/>
          </p:nvPr>
        </p:nvSpPr>
        <p:spPr>
          <a:xfrm>
            <a:off x="685800" y="1524000"/>
            <a:ext cx="7772400" cy="4267200"/>
          </a:xfrm>
        </p:spPr>
        <p:txBody>
          <a:bodyPr/>
          <a:lstStyle/>
          <a:p>
            <a:r>
              <a:rPr lang="en-US" dirty="0" smtClean="0"/>
              <a:t>Simple raster-graphics system</a:t>
            </a:r>
          </a:p>
          <a:p>
            <a:r>
              <a:rPr lang="en-US" dirty="0" smtClean="0"/>
              <a:t>Video controller (display processor) controls operations of display device.</a:t>
            </a:r>
          </a:p>
        </p:txBody>
      </p:sp>
      <p:sp>
        <p:nvSpPr>
          <p:cNvPr id="47108" name="Slide Number Placeholder 3"/>
          <p:cNvSpPr>
            <a:spLocks noGrp="1"/>
          </p:cNvSpPr>
          <p:nvPr>
            <p:ph type="sldNum" sz="quarter" idx="12"/>
          </p:nvPr>
        </p:nvSpPr>
        <p:spPr>
          <a:xfrm>
            <a:off x="6858000" y="6248400"/>
            <a:ext cx="1905000" cy="457200"/>
          </a:xfrm>
          <a:noFill/>
        </p:spPr>
        <p:txBody>
          <a:bodyPr/>
          <a:lstStyle/>
          <a:p>
            <a:fld id="{54407E98-D007-44C4-B306-8A5F4FAB59A9}" type="slidenum">
              <a:rPr lang="en-US" smtClean="0"/>
              <a:pPr/>
              <a:t>15</a:t>
            </a:fld>
            <a:endParaRPr lang="en-US" smtClean="0"/>
          </a:p>
        </p:txBody>
      </p:sp>
      <p:pic>
        <p:nvPicPr>
          <p:cNvPr id="47109" name="Picture 6"/>
          <p:cNvPicPr>
            <a:picLocks noChangeAspect="1" noChangeArrowheads="1"/>
          </p:cNvPicPr>
          <p:nvPr/>
        </p:nvPicPr>
        <p:blipFill>
          <a:blip r:embed="rId2"/>
          <a:srcRect/>
          <a:stretch>
            <a:fillRect/>
          </a:stretch>
        </p:blipFill>
        <p:spPr bwMode="auto">
          <a:xfrm>
            <a:off x="228600" y="3252788"/>
            <a:ext cx="8072438" cy="3529012"/>
          </a:xfrm>
          <a:prstGeom prst="rect">
            <a:avLst/>
          </a:prstGeom>
          <a:noFill/>
          <a:ln w="9525">
            <a:noFill/>
            <a:miter lim="800000"/>
            <a:headEnd/>
            <a:tailEnd/>
          </a:ln>
        </p:spPr>
      </p:pic>
    </p:spTree>
    <p:extLst>
      <p:ext uri="{BB962C8B-B14F-4D97-AF65-F5344CB8AC3E}">
        <p14:creationId xmlns:p14="http://schemas.microsoft.com/office/powerpoint/2010/main" val="2668249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85800" y="304800"/>
            <a:ext cx="7772400" cy="838200"/>
          </a:xfrm>
        </p:spPr>
        <p:txBody>
          <a:bodyPr/>
          <a:lstStyle/>
          <a:p>
            <a:r>
              <a:rPr lang="en-US" b="1" dirty="0" smtClean="0"/>
              <a:t>Raster-Scan Systems</a:t>
            </a:r>
          </a:p>
        </p:txBody>
      </p:sp>
      <p:sp>
        <p:nvSpPr>
          <p:cNvPr id="47107" name="Content Placeholder 2"/>
          <p:cNvSpPr>
            <a:spLocks noGrp="1"/>
          </p:cNvSpPr>
          <p:nvPr>
            <p:ph idx="1"/>
          </p:nvPr>
        </p:nvSpPr>
        <p:spPr>
          <a:xfrm>
            <a:off x="685800" y="1524000"/>
            <a:ext cx="7772400" cy="4267200"/>
          </a:xfrm>
        </p:spPr>
        <p:txBody>
          <a:bodyPr/>
          <a:lstStyle/>
          <a:p>
            <a:r>
              <a:rPr lang="en-US" dirty="0" smtClean="0"/>
              <a:t>Raster </a:t>
            </a:r>
            <a:r>
              <a:rPr lang="en-US" dirty="0"/>
              <a:t>system with fixed portion of main memory reserved for the frame buffer.</a:t>
            </a:r>
          </a:p>
          <a:p>
            <a:endParaRPr lang="en-US" dirty="0" smtClean="0"/>
          </a:p>
        </p:txBody>
      </p:sp>
      <p:sp>
        <p:nvSpPr>
          <p:cNvPr id="47108" name="Slide Number Placeholder 3"/>
          <p:cNvSpPr>
            <a:spLocks noGrp="1"/>
          </p:cNvSpPr>
          <p:nvPr>
            <p:ph type="sldNum" sz="quarter" idx="12"/>
          </p:nvPr>
        </p:nvSpPr>
        <p:spPr>
          <a:xfrm>
            <a:off x="6858000" y="6248400"/>
            <a:ext cx="1905000" cy="457200"/>
          </a:xfrm>
          <a:noFill/>
        </p:spPr>
        <p:txBody>
          <a:bodyPr/>
          <a:lstStyle/>
          <a:p>
            <a:fld id="{54407E98-D007-44C4-B306-8A5F4FAB59A9}" type="slidenum">
              <a:rPr lang="en-US" smtClean="0"/>
              <a:pPr/>
              <a:t>16</a:t>
            </a:fld>
            <a:endParaRPr lang="en-US" smtClean="0"/>
          </a:p>
        </p:txBody>
      </p:sp>
      <p:pic>
        <p:nvPicPr>
          <p:cNvPr id="6" name="Picture 2"/>
          <p:cNvPicPr>
            <a:picLocks noChangeAspect="1" noChangeArrowheads="1"/>
          </p:cNvPicPr>
          <p:nvPr/>
        </p:nvPicPr>
        <p:blipFill>
          <a:blip r:embed="rId2"/>
          <a:srcRect/>
          <a:stretch>
            <a:fillRect/>
          </a:stretch>
        </p:blipFill>
        <p:spPr bwMode="auto">
          <a:xfrm>
            <a:off x="609600" y="3048000"/>
            <a:ext cx="8185150" cy="2917825"/>
          </a:xfrm>
          <a:prstGeom prst="rect">
            <a:avLst/>
          </a:prstGeom>
          <a:noFill/>
          <a:ln w="9525">
            <a:noFill/>
            <a:miter lim="800000"/>
            <a:headEnd/>
            <a:tailEnd/>
          </a:ln>
        </p:spPr>
      </p:pic>
    </p:spTree>
    <p:extLst>
      <p:ext uri="{BB962C8B-B14F-4D97-AF65-F5344CB8AC3E}">
        <p14:creationId xmlns:p14="http://schemas.microsoft.com/office/powerpoint/2010/main" val="3476637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304800"/>
            <a:ext cx="7772400" cy="838200"/>
          </a:xfrm>
        </p:spPr>
        <p:txBody>
          <a:bodyPr/>
          <a:lstStyle/>
          <a:p>
            <a:r>
              <a:rPr lang="en-US" dirty="0" smtClean="0"/>
              <a:t>Raster-Scan Systems</a:t>
            </a:r>
          </a:p>
        </p:txBody>
      </p:sp>
      <p:sp>
        <p:nvSpPr>
          <p:cNvPr id="49155" name="Content Placeholder 2"/>
          <p:cNvSpPr>
            <a:spLocks noGrp="1"/>
          </p:cNvSpPr>
          <p:nvPr>
            <p:ph idx="1"/>
          </p:nvPr>
        </p:nvSpPr>
        <p:spPr/>
        <p:txBody>
          <a:bodyPr/>
          <a:lstStyle/>
          <a:p>
            <a:r>
              <a:rPr lang="en-US" smtClean="0"/>
              <a:t>Video controller</a:t>
            </a:r>
          </a:p>
        </p:txBody>
      </p:sp>
      <p:sp>
        <p:nvSpPr>
          <p:cNvPr id="49156" name="Slide Number Placeholder 3"/>
          <p:cNvSpPr>
            <a:spLocks noGrp="1"/>
          </p:cNvSpPr>
          <p:nvPr>
            <p:ph type="sldNum" sz="quarter" idx="12"/>
          </p:nvPr>
        </p:nvSpPr>
        <p:spPr>
          <a:noFill/>
        </p:spPr>
        <p:txBody>
          <a:bodyPr/>
          <a:lstStyle/>
          <a:p>
            <a:fld id="{5BC0E7A0-776B-4F45-947E-A0FAD5D0C302}" type="slidenum">
              <a:rPr lang="en-US" smtClean="0"/>
              <a:pPr/>
              <a:t>17</a:t>
            </a:fld>
            <a:endParaRPr lang="en-US" smtClean="0"/>
          </a:p>
        </p:txBody>
      </p:sp>
      <p:pic>
        <p:nvPicPr>
          <p:cNvPr id="49157" name="Picture 6"/>
          <p:cNvPicPr>
            <a:picLocks noChangeAspect="1" noChangeArrowheads="1"/>
          </p:cNvPicPr>
          <p:nvPr/>
        </p:nvPicPr>
        <p:blipFill>
          <a:blip r:embed="rId2"/>
          <a:srcRect/>
          <a:stretch>
            <a:fillRect/>
          </a:stretch>
        </p:blipFill>
        <p:spPr bwMode="auto">
          <a:xfrm>
            <a:off x="3733800" y="1447800"/>
            <a:ext cx="5334000" cy="4840288"/>
          </a:xfrm>
          <a:prstGeom prst="rect">
            <a:avLst/>
          </a:prstGeom>
          <a:noFill/>
          <a:ln w="9525">
            <a:noFill/>
            <a:miter lim="800000"/>
            <a:headEnd/>
            <a:tailEnd/>
          </a:ln>
        </p:spPr>
      </p:pic>
    </p:spTree>
    <p:extLst>
      <p:ext uri="{BB962C8B-B14F-4D97-AF65-F5344CB8AC3E}">
        <p14:creationId xmlns:p14="http://schemas.microsoft.com/office/powerpoint/2010/main" val="2645688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304800"/>
            <a:ext cx="7772400" cy="838200"/>
          </a:xfrm>
        </p:spPr>
        <p:txBody>
          <a:bodyPr>
            <a:normAutofit/>
          </a:bodyPr>
          <a:lstStyle/>
          <a:p>
            <a:r>
              <a:rPr lang="en-US" b="1" dirty="0"/>
              <a:t>Random-Scan Display</a:t>
            </a:r>
          </a:p>
        </p:txBody>
      </p:sp>
      <p:sp>
        <p:nvSpPr>
          <p:cNvPr id="46083" name="Content Placeholder 2"/>
          <p:cNvSpPr>
            <a:spLocks noGrp="1"/>
          </p:cNvSpPr>
          <p:nvPr>
            <p:ph idx="1"/>
          </p:nvPr>
        </p:nvSpPr>
        <p:spPr>
          <a:xfrm>
            <a:off x="685800" y="1371600"/>
            <a:ext cx="7772400" cy="4267200"/>
          </a:xfrm>
        </p:spPr>
        <p:txBody>
          <a:bodyPr>
            <a:normAutofit/>
          </a:bodyPr>
          <a:lstStyle/>
          <a:p>
            <a:r>
              <a:rPr lang="en-US" sz="2400" dirty="0" smtClean="0"/>
              <a:t>Also called Vector-scan display</a:t>
            </a:r>
          </a:p>
          <a:p>
            <a:r>
              <a:rPr lang="en-US" sz="2400" dirty="0" smtClean="0"/>
              <a:t>Pictures are generated as line drawings</a:t>
            </a:r>
          </a:p>
          <a:p>
            <a:r>
              <a:rPr lang="en-US" altLang="ar-EG" sz="2400" dirty="0"/>
              <a:t>Requires little memory (refresh </a:t>
            </a:r>
            <a:r>
              <a:rPr lang="en-US" altLang="ar-EG" sz="2400" dirty="0" smtClean="0"/>
              <a:t>buffer)</a:t>
            </a:r>
          </a:p>
          <a:p>
            <a:pPr marL="342900" lvl="1" indent="-342900">
              <a:buFont typeface="Arial" pitchFamily="34" charset="0"/>
              <a:buChar char="•"/>
            </a:pPr>
            <a:r>
              <a:rPr lang="en-US" altLang="ar-EG" sz="2400" dirty="0"/>
              <a:t>limited to simple, line-based images</a:t>
            </a:r>
          </a:p>
          <a:p>
            <a:endParaRPr lang="en-US" sz="2400" dirty="0" smtClean="0"/>
          </a:p>
        </p:txBody>
      </p:sp>
      <p:sp>
        <p:nvSpPr>
          <p:cNvPr id="46084" name="Slide Number Placeholder 3"/>
          <p:cNvSpPr>
            <a:spLocks noGrp="1"/>
          </p:cNvSpPr>
          <p:nvPr>
            <p:ph type="sldNum" sz="quarter" idx="12"/>
          </p:nvPr>
        </p:nvSpPr>
        <p:spPr>
          <a:noFill/>
        </p:spPr>
        <p:txBody>
          <a:bodyPr/>
          <a:lstStyle/>
          <a:p>
            <a:fld id="{DBEF6EC5-B1D8-4995-92DD-B50651E47B9B}" type="slidenum">
              <a:rPr lang="en-US" smtClean="0"/>
              <a:pPr/>
              <a:t>18</a:t>
            </a:fld>
            <a:endParaRPr lang="en-US" smtClean="0"/>
          </a:p>
        </p:txBody>
      </p:sp>
      <p:pic>
        <p:nvPicPr>
          <p:cNvPr id="46085" name="Picture 6"/>
          <p:cNvPicPr>
            <a:picLocks noChangeAspect="1" noChangeArrowheads="1"/>
          </p:cNvPicPr>
          <p:nvPr/>
        </p:nvPicPr>
        <p:blipFill>
          <a:blip r:embed="rId2"/>
          <a:srcRect/>
          <a:stretch>
            <a:fillRect/>
          </a:stretch>
        </p:blipFill>
        <p:spPr bwMode="auto">
          <a:xfrm>
            <a:off x="1604963" y="3200400"/>
            <a:ext cx="5118008"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305800" cy="4525963"/>
          </a:xfrm>
        </p:spPr>
        <p:txBody>
          <a:bodyPr>
            <a:normAutofit/>
          </a:bodyPr>
          <a:lstStyle/>
          <a:p>
            <a:r>
              <a:rPr lang="en-US" sz="2800" dirty="0" smtClean="0"/>
              <a:t>A class of video devices that have reduced volume, weight and power</a:t>
            </a:r>
          </a:p>
          <a:p>
            <a:r>
              <a:rPr lang="en-US" sz="2800" dirty="0" smtClean="0"/>
              <a:t>Two categories: </a:t>
            </a:r>
          </a:p>
          <a:p>
            <a:pPr lvl="1"/>
            <a:r>
              <a:rPr lang="en-US" i="1" dirty="0" smtClean="0"/>
              <a:t>Emissive displays</a:t>
            </a:r>
            <a:r>
              <a:rPr lang="en-US" dirty="0" smtClean="0"/>
              <a:t>: convert electrical energy to light (e.g. Plasma panels and Light-emitting diode (LED))</a:t>
            </a:r>
          </a:p>
          <a:p>
            <a:pPr lvl="1"/>
            <a:r>
              <a:rPr lang="en-US" i="1" dirty="0" err="1" smtClean="0"/>
              <a:t>Nonemissive</a:t>
            </a:r>
            <a:r>
              <a:rPr lang="en-US" dirty="0" smtClean="0"/>
              <a:t> </a:t>
            </a:r>
            <a:r>
              <a:rPr lang="en-US" i="1" dirty="0" smtClean="0"/>
              <a:t>displays</a:t>
            </a:r>
            <a:r>
              <a:rPr lang="en-US" dirty="0" smtClean="0"/>
              <a:t>: use optical effect to convert light from a certain source into graphics patterns (e.g. Liquid-crystal display (LCD))</a:t>
            </a:r>
          </a:p>
          <a:p>
            <a:endParaRPr lang="en-US" sz="2800" dirty="0"/>
          </a:p>
        </p:txBody>
      </p:sp>
      <p:sp>
        <p:nvSpPr>
          <p:cNvPr id="4" name="Title 1"/>
          <p:cNvSpPr>
            <a:spLocks noGrp="1"/>
          </p:cNvSpPr>
          <p:nvPr>
            <p:ph type="title"/>
          </p:nvPr>
        </p:nvSpPr>
        <p:spPr>
          <a:xfrm>
            <a:off x="685800" y="457200"/>
            <a:ext cx="7772400" cy="838200"/>
          </a:xfrm>
        </p:spPr>
        <p:txBody>
          <a:bodyPr>
            <a:normAutofit/>
          </a:bodyPr>
          <a:lstStyle/>
          <a:p>
            <a:r>
              <a:rPr lang="en-US" b="1" dirty="0"/>
              <a:t>Flat-Panel Display</a:t>
            </a:r>
          </a:p>
        </p:txBody>
      </p:sp>
      <p:sp>
        <p:nvSpPr>
          <p:cNvPr id="2" name="Slide Number Placeholder 1"/>
          <p:cNvSpPr>
            <a:spLocks noGrp="1"/>
          </p:cNvSpPr>
          <p:nvPr>
            <p:ph type="sldNum" sz="quarter" idx="12"/>
          </p:nvPr>
        </p:nvSpPr>
        <p:spPr/>
        <p:txBody>
          <a:bodyPr/>
          <a:lstStyle/>
          <a:p>
            <a:fld id="{8664F65F-3503-4FB9-9348-3A507982E27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04800"/>
            <a:ext cx="7772400" cy="838200"/>
          </a:xfrm>
        </p:spPr>
        <p:txBody>
          <a:bodyPr>
            <a:normAutofit/>
          </a:bodyPr>
          <a:lstStyle/>
          <a:p>
            <a:r>
              <a:rPr lang="en-US" b="1" dirty="0" smtClean="0"/>
              <a:t>Overview of a graphics system</a:t>
            </a:r>
            <a:endParaRPr lang="de-DE" b="1" dirty="0" smtClean="0"/>
          </a:p>
        </p:txBody>
      </p:sp>
      <p:sp>
        <p:nvSpPr>
          <p:cNvPr id="36868" name="Slide Number Placeholder 3"/>
          <p:cNvSpPr>
            <a:spLocks noGrp="1"/>
          </p:cNvSpPr>
          <p:nvPr>
            <p:ph type="sldNum" sz="quarter" idx="12"/>
          </p:nvPr>
        </p:nvSpPr>
        <p:spPr>
          <a:noFill/>
        </p:spPr>
        <p:txBody>
          <a:bodyPr/>
          <a:lstStyle/>
          <a:p>
            <a:fld id="{385BEB2A-D534-4720-A854-448D0EAED82D}" type="slidenum">
              <a:rPr lang="en-US" smtClean="0"/>
              <a:pPr/>
              <a:t>2</a:t>
            </a:fld>
            <a:endParaRPr lang="en-US" smtClean="0"/>
          </a:p>
        </p:txBody>
      </p:sp>
      <p:pic>
        <p:nvPicPr>
          <p:cNvPr id="36869" name="Picture 2"/>
          <p:cNvPicPr>
            <a:picLocks noChangeAspect="1" noChangeArrowheads="1"/>
          </p:cNvPicPr>
          <p:nvPr/>
        </p:nvPicPr>
        <p:blipFill>
          <a:blip r:embed="rId2"/>
          <a:srcRect/>
          <a:stretch>
            <a:fillRect/>
          </a:stretch>
        </p:blipFill>
        <p:spPr bwMode="auto">
          <a:xfrm>
            <a:off x="685800" y="1670050"/>
            <a:ext cx="7481888" cy="473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LED</a:t>
            </a:r>
            <a:endParaRPr lang="ar-EG" b="1" dirty="0"/>
          </a:p>
        </p:txBody>
      </p:sp>
      <p:sp>
        <p:nvSpPr>
          <p:cNvPr id="3" name="Content Placeholder 2"/>
          <p:cNvSpPr>
            <a:spLocks noGrp="1"/>
          </p:cNvSpPr>
          <p:nvPr>
            <p:ph idx="1"/>
          </p:nvPr>
        </p:nvSpPr>
        <p:spPr/>
        <p:txBody>
          <a:bodyPr>
            <a:normAutofit fontScale="92500" lnSpcReduction="10000"/>
          </a:bodyPr>
          <a:lstStyle/>
          <a:p>
            <a:pPr algn="just"/>
            <a:r>
              <a:rPr lang="en-US" dirty="0" smtClean="0"/>
              <a:t>A matrix of diodes are arranged to form a pixel position in a display</a:t>
            </a:r>
          </a:p>
          <a:p>
            <a:pPr algn="just"/>
            <a:endParaRPr lang="en-US" dirty="0" smtClean="0"/>
          </a:p>
          <a:p>
            <a:pPr algn="just"/>
            <a:r>
              <a:rPr lang="en-US" dirty="0" smtClean="0"/>
              <a:t>As in CRT the picture information is stored in a frame buffer</a:t>
            </a:r>
          </a:p>
          <a:p>
            <a:pPr algn="just"/>
            <a:endParaRPr lang="en-US" dirty="0" smtClean="0"/>
          </a:p>
          <a:p>
            <a:pPr algn="just"/>
            <a:r>
              <a:rPr lang="en-US" dirty="0" smtClean="0"/>
              <a:t>The information is read from the frame buffer and converted to voltage level applied to the diodes to produce the light pattern in the display</a:t>
            </a:r>
            <a:endParaRPr lang="ar-EG" dirty="0"/>
          </a:p>
        </p:txBody>
      </p:sp>
      <p:sp>
        <p:nvSpPr>
          <p:cNvPr id="4" name="Slide Number Placeholder 3"/>
          <p:cNvSpPr>
            <a:spLocks noGrp="1"/>
          </p:cNvSpPr>
          <p:nvPr>
            <p:ph type="sldNum" sz="quarter" idx="12"/>
          </p:nvPr>
        </p:nvSpPr>
        <p:spPr/>
        <p:txBody>
          <a:bodyPr/>
          <a:lstStyle/>
          <a:p>
            <a:fld id="{8664F65F-3503-4FB9-9348-3A507982E279}" type="slidenum">
              <a:rPr lang="en-US" smtClean="0"/>
              <a:pPr/>
              <a:t>20</a:t>
            </a:fld>
            <a:endParaRPr lang="en-US"/>
          </a:p>
        </p:txBody>
      </p:sp>
    </p:spTree>
    <p:extLst>
      <p:ext uri="{BB962C8B-B14F-4D97-AF65-F5344CB8AC3E}">
        <p14:creationId xmlns:p14="http://schemas.microsoft.com/office/powerpoint/2010/main" val="119296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LCD</a:t>
            </a:r>
            <a:endParaRPr lang="ar-EG" dirty="0"/>
          </a:p>
        </p:txBody>
      </p:sp>
      <p:sp>
        <p:nvSpPr>
          <p:cNvPr id="3" name="Content Placeholder 2"/>
          <p:cNvSpPr>
            <a:spLocks noGrp="1"/>
          </p:cNvSpPr>
          <p:nvPr>
            <p:ph idx="1"/>
          </p:nvPr>
        </p:nvSpPr>
        <p:spPr/>
        <p:txBody>
          <a:bodyPr/>
          <a:lstStyle/>
          <a:p>
            <a:r>
              <a:rPr lang="en-US" dirty="0" smtClean="0"/>
              <a:t>Used in small systems such as : laptops and calculators</a:t>
            </a:r>
          </a:p>
          <a:p>
            <a:pPr marL="0" indent="0">
              <a:buNone/>
            </a:pPr>
            <a:endParaRPr lang="en-US" dirty="0" smtClean="0"/>
          </a:p>
          <a:p>
            <a:r>
              <a:rPr lang="en-US" dirty="0" smtClean="0"/>
              <a:t>The picture is produced by passing polarized light from an internal source through a liquid crystal material</a:t>
            </a:r>
          </a:p>
          <a:p>
            <a:endParaRPr lang="ar-EG" dirty="0"/>
          </a:p>
        </p:txBody>
      </p:sp>
      <p:sp>
        <p:nvSpPr>
          <p:cNvPr id="4" name="Slide Number Placeholder 3"/>
          <p:cNvSpPr>
            <a:spLocks noGrp="1"/>
          </p:cNvSpPr>
          <p:nvPr>
            <p:ph type="sldNum" sz="quarter" idx="12"/>
          </p:nvPr>
        </p:nvSpPr>
        <p:spPr/>
        <p:txBody>
          <a:bodyPr/>
          <a:lstStyle/>
          <a:p>
            <a:fld id="{8664F65F-3503-4FB9-9348-3A507982E279}" type="slidenum">
              <a:rPr lang="en-US" smtClean="0"/>
              <a:pPr/>
              <a:t>21</a:t>
            </a:fld>
            <a:endParaRPr lang="en-US"/>
          </a:p>
        </p:txBody>
      </p:sp>
    </p:spTree>
    <p:extLst>
      <p:ext uri="{BB962C8B-B14F-4D97-AF65-F5344CB8AC3E}">
        <p14:creationId xmlns:p14="http://schemas.microsoft.com/office/powerpoint/2010/main" val="3418464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p:txBody>
          <a:bodyPr>
            <a:normAutofit lnSpcReduction="10000"/>
          </a:bodyPr>
          <a:lstStyle/>
          <a:p>
            <a:r>
              <a:rPr lang="de-DE" dirty="0" smtClean="0"/>
              <a:t>Input devices include</a:t>
            </a:r>
          </a:p>
          <a:p>
            <a:r>
              <a:rPr lang="de-DE" dirty="0" smtClean="0"/>
              <a:t>Pointing/locator devices:</a:t>
            </a:r>
          </a:p>
          <a:p>
            <a:pPr marL="0" indent="0">
              <a:buNone/>
            </a:pPr>
            <a:r>
              <a:rPr lang="de-DE" dirty="0"/>
              <a:t> </a:t>
            </a:r>
            <a:r>
              <a:rPr lang="de-DE" dirty="0" smtClean="0"/>
              <a:t>   indicate location on screen</a:t>
            </a:r>
          </a:p>
          <a:p>
            <a:pPr>
              <a:buFont typeface="Wingdings" pitchFamily="2" charset="2"/>
              <a:buNone/>
            </a:pPr>
            <a:r>
              <a:rPr lang="de-DE" dirty="0" smtClean="0"/>
              <a:t>	– Mouse/trackball/spaceball</a:t>
            </a:r>
          </a:p>
          <a:p>
            <a:pPr>
              <a:buFont typeface="Wingdings" pitchFamily="2" charset="2"/>
              <a:buNone/>
            </a:pPr>
            <a:r>
              <a:rPr lang="de-DE" dirty="0" smtClean="0"/>
              <a:t>	– Joystick</a:t>
            </a:r>
          </a:p>
          <a:p>
            <a:pPr>
              <a:buFont typeface="Wingdings" pitchFamily="2" charset="2"/>
              <a:buNone/>
            </a:pPr>
            <a:r>
              <a:rPr lang="en-US" dirty="0" smtClean="0"/>
              <a:t>	– Touch pad and touch screen</a:t>
            </a:r>
          </a:p>
          <a:p>
            <a:r>
              <a:rPr lang="en-US" dirty="0" smtClean="0"/>
              <a:t>Keyboard device: send character input</a:t>
            </a:r>
          </a:p>
          <a:p>
            <a:r>
              <a:rPr lang="de-DE" dirty="0" smtClean="0"/>
              <a:t>Choice devices: mouse buttons, function keys</a:t>
            </a:r>
          </a:p>
          <a:p>
            <a:endParaRPr lang="de-DE" dirty="0" smtClean="0"/>
          </a:p>
        </p:txBody>
      </p:sp>
      <p:sp>
        <p:nvSpPr>
          <p:cNvPr id="37892" name="Slide Number Placeholder 3"/>
          <p:cNvSpPr>
            <a:spLocks noGrp="1"/>
          </p:cNvSpPr>
          <p:nvPr>
            <p:ph type="sldNum" sz="quarter" idx="12"/>
          </p:nvPr>
        </p:nvSpPr>
        <p:spPr>
          <a:noFill/>
        </p:spPr>
        <p:txBody>
          <a:bodyPr/>
          <a:lstStyle/>
          <a:p>
            <a:fld id="{3D91780B-527B-49D1-9B06-6AF6E7DA1EA2}" type="slidenum">
              <a:rPr lang="en-US" smtClean="0"/>
              <a:pPr/>
              <a:t>22</a:t>
            </a:fld>
            <a:endParaRPr lang="en-US" smtClean="0"/>
          </a:p>
        </p:txBody>
      </p:sp>
      <p:pic>
        <p:nvPicPr>
          <p:cNvPr id="37893" name="Picture 2"/>
          <p:cNvPicPr>
            <a:picLocks noChangeAspect="1" noChangeArrowheads="1"/>
          </p:cNvPicPr>
          <p:nvPr/>
        </p:nvPicPr>
        <p:blipFill>
          <a:blip r:embed="rId2"/>
          <a:srcRect/>
          <a:stretch>
            <a:fillRect/>
          </a:stretch>
        </p:blipFill>
        <p:spPr bwMode="auto">
          <a:xfrm>
            <a:off x="5772150" y="1438275"/>
            <a:ext cx="2838450" cy="2828925"/>
          </a:xfrm>
          <a:prstGeom prst="rect">
            <a:avLst/>
          </a:prstGeom>
          <a:noFill/>
          <a:ln w="9525">
            <a:noFill/>
            <a:miter lim="800000"/>
            <a:headEnd/>
            <a:tailEnd/>
          </a:ln>
        </p:spPr>
      </p:pic>
      <p:sp>
        <p:nvSpPr>
          <p:cNvPr id="7" name="Title 1"/>
          <p:cNvSpPr txBox="1">
            <a:spLocks/>
          </p:cNvSpPr>
          <p:nvPr/>
        </p:nvSpPr>
        <p:spPr>
          <a:xfrm>
            <a:off x="685800" y="304800"/>
            <a:ext cx="77724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Input Devices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1882775"/>
            <a:ext cx="7772400" cy="1470025"/>
          </a:xfrm>
          <a:prstGeom prst="rect">
            <a:avLst/>
          </a:prstGeom>
          <a:noFill/>
          <a:ln w="9525">
            <a:noFill/>
            <a:miter lim="800000"/>
            <a:headEnd/>
            <a:tailEnd/>
          </a:ln>
        </p:spPr>
        <p:txBody>
          <a:bodyPr anchor="ctr"/>
          <a:lstStyle/>
          <a:p>
            <a:pPr algn="ctr" eaLnBrk="0" hangingPunct="0">
              <a:defRPr/>
            </a:pPr>
            <a:endParaRPr lang="de-DE" sz="2800" b="1" kern="0" dirty="0">
              <a:solidFill>
                <a:srgbClr val="C00000"/>
              </a:solidFill>
              <a:latin typeface="+mj-lt"/>
              <a:ea typeface="+mj-ea"/>
              <a:cs typeface="+mj-cs"/>
            </a:endParaRPr>
          </a:p>
          <a:p>
            <a:pPr algn="ctr" eaLnBrk="0" hangingPunct="0">
              <a:defRPr/>
            </a:pPr>
            <a:r>
              <a:rPr lang="en-US" sz="4400" dirty="0" smtClean="0">
                <a:solidFill>
                  <a:srgbClr val="CC3300"/>
                </a:solidFill>
              </a:rPr>
              <a:t>Computer Graphics Software</a:t>
            </a:r>
            <a:r>
              <a:rPr lang="en-US" sz="2800" dirty="0">
                <a:solidFill>
                  <a:srgbClr val="CC3300"/>
                </a:solidFill>
              </a:rPr>
              <a:t/>
            </a:r>
            <a:br>
              <a:rPr lang="en-US" sz="2800" dirty="0">
                <a:solidFill>
                  <a:srgbClr val="CC3300"/>
                </a:solidFill>
              </a:rPr>
            </a:br>
            <a:endParaRPr lang="de-DE" sz="2800" b="1" kern="0" dirty="0">
              <a:solidFill>
                <a:srgbClr val="C00000"/>
              </a:solidFill>
              <a:latin typeface="+mj-lt"/>
              <a:ea typeface="+mj-ea"/>
              <a:cs typeface="+mj-cs"/>
            </a:endParaRPr>
          </a:p>
        </p:txBody>
      </p:sp>
      <p:sp>
        <p:nvSpPr>
          <p:cNvPr id="5" name="Subtitle 5"/>
          <p:cNvSpPr>
            <a:spLocks noGrp="1"/>
          </p:cNvSpPr>
          <p:nvPr>
            <p:ph type="subTitle" idx="1"/>
          </p:nvPr>
        </p:nvSpPr>
        <p:spPr>
          <a:xfrm>
            <a:off x="1371600" y="3886200"/>
            <a:ext cx="6400800" cy="838200"/>
          </a:xfrm>
        </p:spPr>
        <p:txBody>
          <a:bodyPr>
            <a:normAutofit/>
          </a:bodyPr>
          <a:lstStyle/>
          <a:p>
            <a:r>
              <a:rPr lang="de-DE" sz="3600" b="1" dirty="0" smtClean="0">
                <a:solidFill>
                  <a:schemeClr val="tx1"/>
                </a:solidFill>
              </a:rPr>
              <a:t>OpenGL</a:t>
            </a:r>
          </a:p>
        </p:txBody>
      </p:sp>
      <p:sp>
        <p:nvSpPr>
          <p:cNvPr id="3" name="Slide Number Placeholder 2"/>
          <p:cNvSpPr>
            <a:spLocks noGrp="1"/>
          </p:cNvSpPr>
          <p:nvPr>
            <p:ph type="sldNum" sz="quarter" idx="12"/>
          </p:nvPr>
        </p:nvSpPr>
        <p:spPr/>
        <p:txBody>
          <a:bodyPr/>
          <a:lstStyle/>
          <a:p>
            <a:fld id="{8664F65F-3503-4FB9-9348-3A507982E279}" type="slidenum">
              <a:rPr lang="en-US" smtClean="0"/>
              <a:pPr/>
              <a:t>23</a:t>
            </a:fld>
            <a:endParaRPr lang="en-US"/>
          </a:p>
        </p:txBody>
      </p:sp>
    </p:spTree>
    <p:extLst>
      <p:ext uri="{BB962C8B-B14F-4D97-AF65-F5344CB8AC3E}">
        <p14:creationId xmlns:p14="http://schemas.microsoft.com/office/powerpoint/2010/main" val="12087504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E3191F-004D-4CEE-B5EF-D0771A9ED7B2}" type="slidenum">
              <a:rPr lang="en-US" altLang="ar-EG"/>
              <a:pPr/>
              <a:t>24</a:t>
            </a:fld>
            <a:endParaRPr lang="en-US" altLang="ar-EG"/>
          </a:p>
        </p:txBody>
      </p:sp>
      <p:sp>
        <p:nvSpPr>
          <p:cNvPr id="248837" name="Rectangle 2"/>
          <p:cNvSpPr>
            <a:spLocks noGrp="1" noChangeArrowheads="1"/>
          </p:cNvSpPr>
          <p:nvPr>
            <p:ph type="title" idx="4294967295"/>
          </p:nvPr>
        </p:nvSpPr>
        <p:spPr>
          <a:xfrm>
            <a:off x="1371600" y="727075"/>
            <a:ext cx="6248400" cy="865188"/>
          </a:xfrm>
        </p:spPr>
        <p:txBody>
          <a:bodyPr lIns="91440" rIns="91440" bIns="45720" anchor="ctr"/>
          <a:lstStyle/>
          <a:p>
            <a:r>
              <a:rPr lang="en-US" altLang="ar-EG" sz="4000" b="1" smtClean="0"/>
              <a:t>Graphics Software</a:t>
            </a:r>
          </a:p>
        </p:txBody>
      </p:sp>
      <p:sp>
        <p:nvSpPr>
          <p:cNvPr id="393219" name="Rectangle 3"/>
          <p:cNvSpPr>
            <a:spLocks noGrp="1" noChangeArrowheads="1"/>
          </p:cNvSpPr>
          <p:nvPr>
            <p:ph type="body" idx="4294967295"/>
          </p:nvPr>
        </p:nvSpPr>
        <p:spPr>
          <a:xfrm>
            <a:off x="685800" y="1752600"/>
            <a:ext cx="8001000" cy="4419600"/>
          </a:xfrm>
        </p:spPr>
        <p:txBody>
          <a:bodyPr/>
          <a:lstStyle/>
          <a:p>
            <a:r>
              <a:rPr lang="en-US" altLang="ar-EG" dirty="0" smtClean="0"/>
              <a:t>Graphics software</a:t>
            </a:r>
          </a:p>
          <a:p>
            <a:pPr lvl="1"/>
            <a:r>
              <a:rPr lang="en-US" altLang="ar-EG" dirty="0" smtClean="0"/>
              <a:t>Special purpose</a:t>
            </a:r>
          </a:p>
          <a:p>
            <a:pPr lvl="2"/>
            <a:r>
              <a:rPr lang="en-US" altLang="ar-EG" dirty="0" smtClean="0"/>
              <a:t>For non programmers</a:t>
            </a:r>
          </a:p>
          <a:p>
            <a:pPr lvl="2"/>
            <a:r>
              <a:rPr lang="en-US" altLang="ar-EG" dirty="0" smtClean="0"/>
              <a:t>CAD, CAM, painting, animation (Maya)</a:t>
            </a:r>
          </a:p>
          <a:p>
            <a:pPr lvl="1"/>
            <a:r>
              <a:rPr lang="en-US" altLang="ar-EG" dirty="0" smtClean="0"/>
              <a:t>General programming packages</a:t>
            </a:r>
          </a:p>
          <a:p>
            <a:pPr lvl="2"/>
            <a:r>
              <a:rPr lang="en-US" altLang="ar-EG" dirty="0" smtClean="0"/>
              <a:t>Library of graphics functions</a:t>
            </a:r>
          </a:p>
          <a:p>
            <a:pPr lvl="2"/>
            <a:r>
              <a:rPr lang="en-US" altLang="ar-EG" dirty="0" smtClean="0"/>
              <a:t>C, C++, Java, …</a:t>
            </a:r>
          </a:p>
          <a:p>
            <a:pPr lvl="2"/>
            <a:r>
              <a:rPr lang="en-US" dirty="0" smtClean="0"/>
              <a:t>Graphics </a:t>
            </a:r>
            <a:r>
              <a:rPr lang="en-US" dirty="0"/>
              <a:t>Library (GL), </a:t>
            </a:r>
            <a:r>
              <a:rPr lang="en-US" dirty="0" smtClean="0"/>
              <a:t>OpenGL</a:t>
            </a:r>
          </a:p>
          <a:p>
            <a:pPr lvl="2"/>
            <a:r>
              <a:rPr lang="en-US" dirty="0" smtClean="0"/>
              <a:t> </a:t>
            </a:r>
            <a:r>
              <a:rPr lang="en-US" dirty="0"/>
              <a:t>Virtual Reality Modeling Language (VRML),</a:t>
            </a:r>
            <a:endParaRPr lang="en-US" altLang="ar-EG" dirty="0" smtClean="0"/>
          </a:p>
        </p:txBody>
      </p:sp>
    </p:spTree>
    <p:extLst>
      <p:ext uri="{BB962C8B-B14F-4D97-AF65-F5344CB8AC3E}">
        <p14:creationId xmlns:p14="http://schemas.microsoft.com/office/powerpoint/2010/main" val="993992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D3F962-4F51-4658-91C0-8F001B466249}" type="slidenum">
              <a:rPr lang="en-US" altLang="ar-EG"/>
              <a:pPr/>
              <a:t>25</a:t>
            </a:fld>
            <a:endParaRPr lang="en-US" altLang="ar-EG"/>
          </a:p>
        </p:txBody>
      </p:sp>
      <p:sp>
        <p:nvSpPr>
          <p:cNvPr id="295938" name="Rectangle 2"/>
          <p:cNvSpPr>
            <a:spLocks noGrp="1"/>
          </p:cNvSpPr>
          <p:nvPr>
            <p:ph type="title" idx="4294967295"/>
          </p:nvPr>
        </p:nvSpPr>
        <p:spPr>
          <a:xfrm>
            <a:off x="457200" y="704850"/>
            <a:ext cx="8229600" cy="923925"/>
          </a:xfrm>
        </p:spPr>
        <p:txBody>
          <a:bodyPr/>
          <a:lstStyle/>
          <a:p>
            <a:r>
              <a:rPr lang="en-US" altLang="ar-EG" sz="4000" b="1" smtClean="0"/>
              <a:t>OpenGL</a:t>
            </a:r>
          </a:p>
        </p:txBody>
      </p:sp>
      <p:sp>
        <p:nvSpPr>
          <p:cNvPr id="295939" name="Rectangle 3"/>
          <p:cNvSpPr>
            <a:spLocks noGrp="1"/>
          </p:cNvSpPr>
          <p:nvPr>
            <p:ph type="body" idx="4294967295"/>
          </p:nvPr>
        </p:nvSpPr>
        <p:spPr/>
        <p:txBody>
          <a:bodyPr>
            <a:normAutofit/>
          </a:bodyPr>
          <a:lstStyle/>
          <a:p>
            <a:pPr>
              <a:lnSpc>
                <a:spcPct val="90000"/>
              </a:lnSpc>
            </a:pPr>
            <a:r>
              <a:rPr lang="en-US" altLang="ar-EG" sz="2400" b="1" dirty="0" smtClean="0"/>
              <a:t>OpenGL</a:t>
            </a:r>
            <a:r>
              <a:rPr lang="en-US" altLang="ar-EG" sz="2400" dirty="0" smtClean="0"/>
              <a:t> (</a:t>
            </a:r>
            <a:r>
              <a:rPr lang="en-US" altLang="ar-EG" sz="2400" b="1" dirty="0" smtClean="0"/>
              <a:t>Open G</a:t>
            </a:r>
            <a:r>
              <a:rPr lang="en-US" altLang="ar-EG" sz="2400" dirty="0" smtClean="0"/>
              <a:t>raphics </a:t>
            </a:r>
            <a:r>
              <a:rPr lang="en-US" altLang="ar-EG" sz="2400" b="1" dirty="0" smtClean="0"/>
              <a:t>L</a:t>
            </a:r>
            <a:r>
              <a:rPr lang="en-US" altLang="ar-EG" sz="2400" dirty="0" smtClean="0"/>
              <a:t>ibrary)</a:t>
            </a:r>
            <a:r>
              <a:rPr lang="en-US" altLang="ar-EG" sz="2200" dirty="0" smtClean="0"/>
              <a:t> </a:t>
            </a:r>
            <a:r>
              <a:rPr lang="en-US" altLang="ar-EG" sz="2400" dirty="0" smtClean="0"/>
              <a:t>is a standard specification</a:t>
            </a:r>
            <a:r>
              <a:rPr lang="en-US" altLang="ar-EG" sz="2200" dirty="0" smtClean="0"/>
              <a:t> </a:t>
            </a:r>
            <a:r>
              <a:rPr lang="en-US" altLang="ar-EG" sz="2400" dirty="0" smtClean="0"/>
              <a:t>defining a cross-language cross-platform API (</a:t>
            </a:r>
            <a:r>
              <a:rPr lang="en-US" sz="2400" dirty="0"/>
              <a:t>Application Programming </a:t>
            </a:r>
            <a:r>
              <a:rPr lang="en-US" sz="2400" dirty="0" smtClean="0"/>
              <a:t>Interface</a:t>
            </a:r>
            <a:r>
              <a:rPr lang="en-US" altLang="ar-EG" sz="2400" dirty="0" smtClean="0"/>
              <a:t>) for writing applications that produce 2D and 3D computer graphics. </a:t>
            </a:r>
          </a:p>
          <a:p>
            <a:pPr algn="just">
              <a:lnSpc>
                <a:spcPct val="90000"/>
              </a:lnSpc>
            </a:pPr>
            <a:r>
              <a:rPr lang="en-US" altLang="ar-EG" sz="2400" dirty="0" smtClean="0"/>
              <a:t>The interface consists of over 250 different function calls which can be used to draw complex three-dimensional scenes from simple primitives. </a:t>
            </a:r>
          </a:p>
          <a:p>
            <a:pPr>
              <a:lnSpc>
                <a:spcPct val="90000"/>
              </a:lnSpc>
            </a:pPr>
            <a:r>
              <a:rPr lang="en-US" altLang="ar-EG" sz="2400" dirty="0" smtClean="0"/>
              <a:t>OpenGL </a:t>
            </a:r>
            <a:r>
              <a:rPr lang="en-US" altLang="ar-EG" sz="2400" dirty="0"/>
              <a:t>is widely used in CAD, virtual reality, scientific visualization, information visualization, and flight simulation. It is also used in video games</a:t>
            </a:r>
            <a:endParaRPr lang="en-US" altLang="ar-EG" sz="2400" dirty="0" smtClean="0"/>
          </a:p>
        </p:txBody>
      </p:sp>
    </p:spTree>
    <p:extLst>
      <p:ext uri="{BB962C8B-B14F-4D97-AF65-F5344CB8AC3E}">
        <p14:creationId xmlns:p14="http://schemas.microsoft.com/office/powerpoint/2010/main" val="4021847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20ABDBC-ECDA-417C-939B-AC4D7DDECA4E}" type="slidenum">
              <a:rPr lang="en-US" altLang="ar-EG"/>
              <a:pPr/>
              <a:t>26</a:t>
            </a:fld>
            <a:endParaRPr lang="en-US" altLang="ar-EG"/>
          </a:p>
        </p:txBody>
      </p:sp>
      <p:sp>
        <p:nvSpPr>
          <p:cNvPr id="300034" name="Rectangle 2"/>
          <p:cNvSpPr>
            <a:spLocks noGrp="1"/>
          </p:cNvSpPr>
          <p:nvPr>
            <p:ph type="title" idx="4294967295"/>
          </p:nvPr>
        </p:nvSpPr>
        <p:spPr>
          <a:xfrm>
            <a:off x="457200" y="704850"/>
            <a:ext cx="8229600" cy="923925"/>
          </a:xfrm>
        </p:spPr>
        <p:txBody>
          <a:bodyPr/>
          <a:lstStyle/>
          <a:p>
            <a:r>
              <a:rPr lang="en-US" altLang="ar-EG" sz="4000" b="1" smtClean="0"/>
              <a:t>OpenGL </a:t>
            </a:r>
            <a:endParaRPr lang="en-US" altLang="ar-EG" sz="3600" b="1" smtClean="0"/>
          </a:p>
        </p:txBody>
      </p:sp>
      <p:sp>
        <p:nvSpPr>
          <p:cNvPr id="300035" name="Rectangle 3"/>
          <p:cNvSpPr>
            <a:spLocks noGrp="1"/>
          </p:cNvSpPr>
          <p:nvPr>
            <p:ph type="body" idx="4294967295"/>
          </p:nvPr>
        </p:nvSpPr>
        <p:spPr/>
        <p:txBody>
          <a:bodyPr>
            <a:normAutofit/>
          </a:bodyPr>
          <a:lstStyle/>
          <a:p>
            <a:pPr algn="just"/>
            <a:r>
              <a:rPr lang="en-US" altLang="ar-EG" dirty="0" smtClean="0"/>
              <a:t>It consists of three main libraries:</a:t>
            </a:r>
          </a:p>
          <a:p>
            <a:pPr lvl="1" algn="just"/>
            <a:r>
              <a:rPr lang="en-US" altLang="ar-EG" i="1" dirty="0" smtClean="0"/>
              <a:t>GL </a:t>
            </a:r>
            <a:r>
              <a:rPr lang="en-US" altLang="ar-EG" dirty="0" smtClean="0"/>
              <a:t>(Graphics Library) - basic OpenGL functions</a:t>
            </a:r>
          </a:p>
          <a:p>
            <a:pPr lvl="1" algn="just"/>
            <a:r>
              <a:rPr lang="en-US" altLang="ar-EG" i="1" dirty="0" smtClean="0"/>
              <a:t>GLU </a:t>
            </a:r>
            <a:r>
              <a:rPr lang="en-US" altLang="ar-EG" dirty="0" smtClean="0"/>
              <a:t>(Graphics Utility Library) - it uses only GL functions to provide routines for sitting up viewing and projection matrices, describing complex object, such as spheres, that users prefer not to write repeatedly </a:t>
            </a:r>
          </a:p>
          <a:p>
            <a:pPr lvl="1" algn="just"/>
            <a:r>
              <a:rPr lang="en-US" altLang="ar-EG" i="1" dirty="0" smtClean="0"/>
              <a:t>GLUT </a:t>
            </a:r>
            <a:r>
              <a:rPr lang="en-US" altLang="ar-EG" dirty="0" smtClean="0"/>
              <a:t>(Graphics Library Utility Toolkit) – handle the window managing operation</a:t>
            </a:r>
          </a:p>
          <a:p>
            <a:pPr lvl="1" algn="just"/>
            <a:endParaRPr lang="en-US" altLang="ar-EG" dirty="0" smtClean="0"/>
          </a:p>
          <a:p>
            <a:pPr algn="just"/>
            <a:endParaRPr lang="en-US" altLang="ar-EG" dirty="0" smtClean="0"/>
          </a:p>
        </p:txBody>
      </p:sp>
    </p:spTree>
    <p:extLst>
      <p:ext uri="{BB962C8B-B14F-4D97-AF65-F5344CB8AC3E}">
        <p14:creationId xmlns:p14="http://schemas.microsoft.com/office/powerpoint/2010/main" val="3526337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1F6C609-1FC8-4614-9B55-4BBC05EE1735}" type="slidenum">
              <a:rPr lang="en-US" altLang="ar-EG"/>
              <a:pPr/>
              <a:t>27</a:t>
            </a:fld>
            <a:endParaRPr lang="en-US" altLang="ar-EG"/>
          </a:p>
        </p:txBody>
      </p:sp>
      <p:sp>
        <p:nvSpPr>
          <p:cNvPr id="357378" name="Rectangle 2"/>
          <p:cNvSpPr>
            <a:spLocks noGrp="1"/>
          </p:cNvSpPr>
          <p:nvPr>
            <p:ph type="title" idx="4294967295"/>
          </p:nvPr>
        </p:nvSpPr>
        <p:spPr>
          <a:xfrm>
            <a:off x="457200" y="704850"/>
            <a:ext cx="8229600" cy="923925"/>
          </a:xfrm>
        </p:spPr>
        <p:txBody>
          <a:bodyPr/>
          <a:lstStyle/>
          <a:p>
            <a:r>
              <a:rPr lang="en-US" altLang="ar-EG" sz="4000" b="1" smtClean="0"/>
              <a:t>OpenGL</a:t>
            </a:r>
          </a:p>
        </p:txBody>
      </p:sp>
      <p:pic>
        <p:nvPicPr>
          <p:cNvPr id="357380" name="Picture 4"/>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827088" y="2370138"/>
            <a:ext cx="7859712" cy="3360737"/>
          </a:xfrm>
          <a:noFill/>
        </p:spPr>
      </p:pic>
    </p:spTree>
    <p:extLst>
      <p:ext uri="{BB962C8B-B14F-4D97-AF65-F5344CB8AC3E}">
        <p14:creationId xmlns:p14="http://schemas.microsoft.com/office/powerpoint/2010/main" val="4057778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46F823-77E4-4ABD-B819-7CF49821D18E}" type="slidenum">
              <a:rPr lang="en-US" altLang="ar-EG"/>
              <a:pPr/>
              <a:t>28</a:t>
            </a:fld>
            <a:endParaRPr lang="en-US" altLang="ar-EG"/>
          </a:p>
        </p:txBody>
      </p:sp>
      <p:sp>
        <p:nvSpPr>
          <p:cNvPr id="329730" name="Rectangle 2"/>
          <p:cNvSpPr>
            <a:spLocks noGrp="1"/>
          </p:cNvSpPr>
          <p:nvPr>
            <p:ph type="title" idx="4294967295"/>
          </p:nvPr>
        </p:nvSpPr>
        <p:spPr>
          <a:xfrm>
            <a:off x="457200" y="704850"/>
            <a:ext cx="8229600" cy="923925"/>
          </a:xfrm>
        </p:spPr>
        <p:txBody>
          <a:bodyPr/>
          <a:lstStyle/>
          <a:p>
            <a:r>
              <a:rPr lang="en-US" altLang="ar-EG" sz="4000" b="1" smtClean="0"/>
              <a:t>OpenGL</a:t>
            </a:r>
          </a:p>
        </p:txBody>
      </p:sp>
      <p:sp>
        <p:nvSpPr>
          <p:cNvPr id="329731" name="Rectangle 3"/>
          <p:cNvSpPr>
            <a:spLocks noGrp="1"/>
          </p:cNvSpPr>
          <p:nvPr>
            <p:ph type="body" idx="4294967295"/>
          </p:nvPr>
        </p:nvSpPr>
        <p:spPr/>
        <p:txBody>
          <a:bodyPr>
            <a:normAutofit/>
          </a:bodyPr>
          <a:lstStyle/>
          <a:p>
            <a:pPr algn="just">
              <a:lnSpc>
                <a:spcPct val="80000"/>
              </a:lnSpc>
            </a:pPr>
            <a:r>
              <a:rPr lang="en-US" altLang="ar-EG" sz="2400" dirty="0" smtClean="0"/>
              <a:t>OpenGL functions (which are called commands) are designed to provide 2D and 3D graphics with the emphasis on 3D. The program is fully functional, including everything that users usually want out of 3D graphics. This includes: </a:t>
            </a:r>
          </a:p>
          <a:p>
            <a:pPr lvl="1" algn="just">
              <a:lnSpc>
                <a:spcPct val="80000"/>
              </a:lnSpc>
            </a:pPr>
            <a:r>
              <a:rPr lang="en-US" altLang="ar-EG" sz="2400" dirty="0" smtClean="0"/>
              <a:t>3D transformations: Rotation, Scaling, Translation, Perspective</a:t>
            </a:r>
          </a:p>
          <a:p>
            <a:pPr lvl="1">
              <a:lnSpc>
                <a:spcPct val="80000"/>
              </a:lnSpc>
            </a:pPr>
            <a:r>
              <a:rPr lang="en-US" altLang="ar-EG" sz="2400" dirty="0" smtClean="0"/>
              <a:t>Color models: R, G, B, Alpha (blending parameter)</a:t>
            </a:r>
          </a:p>
          <a:p>
            <a:pPr lvl="1">
              <a:lnSpc>
                <a:spcPct val="80000"/>
              </a:lnSpc>
            </a:pPr>
            <a:r>
              <a:rPr lang="en-US" altLang="ar-EG" sz="2400" dirty="0" smtClean="0"/>
              <a:t>Rendering: Texture mapping</a:t>
            </a:r>
          </a:p>
          <a:p>
            <a:pPr lvl="1">
              <a:lnSpc>
                <a:spcPct val="80000"/>
              </a:lnSpc>
            </a:pPr>
            <a:r>
              <a:rPr lang="en-US" altLang="ar-EG" sz="2400" dirty="0" smtClean="0"/>
              <a:t>Modeling: Curves, surfaces….</a:t>
            </a:r>
          </a:p>
          <a:p>
            <a:pPr lvl="1">
              <a:lnSpc>
                <a:spcPct val="80000"/>
              </a:lnSpc>
            </a:pPr>
            <a:r>
              <a:rPr lang="en-US" altLang="ar-EG" sz="2400" dirty="0" smtClean="0"/>
              <a:t>Interaction</a:t>
            </a:r>
          </a:p>
          <a:p>
            <a:pPr lvl="1">
              <a:lnSpc>
                <a:spcPct val="80000"/>
              </a:lnSpc>
            </a:pPr>
            <a:r>
              <a:rPr lang="en-US" altLang="ar-EG" sz="2400" dirty="0" smtClean="0"/>
              <a:t> ... and others</a:t>
            </a:r>
          </a:p>
          <a:p>
            <a:pPr>
              <a:lnSpc>
                <a:spcPct val="80000"/>
              </a:lnSpc>
            </a:pPr>
            <a:endParaRPr lang="en-US" altLang="ar-EG" sz="2400" dirty="0" smtClean="0"/>
          </a:p>
          <a:p>
            <a:pPr>
              <a:lnSpc>
                <a:spcPct val="80000"/>
              </a:lnSpc>
            </a:pPr>
            <a:endParaRPr lang="en-US" altLang="ar-EG" sz="2400" dirty="0" smtClean="0"/>
          </a:p>
        </p:txBody>
      </p:sp>
    </p:spTree>
    <p:extLst>
      <p:ext uri="{BB962C8B-B14F-4D97-AF65-F5344CB8AC3E}">
        <p14:creationId xmlns:p14="http://schemas.microsoft.com/office/powerpoint/2010/main" val="1156496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91EFCE-C5FE-4B3B-AEA6-30EE95ADE3F1}" type="slidenum">
              <a:rPr lang="en-US" altLang="ar-EG"/>
              <a:pPr/>
              <a:t>29</a:t>
            </a:fld>
            <a:endParaRPr lang="en-US" altLang="ar-EG"/>
          </a:p>
        </p:txBody>
      </p:sp>
      <p:sp>
        <p:nvSpPr>
          <p:cNvPr id="305154" name="Rectangle 2"/>
          <p:cNvSpPr>
            <a:spLocks noGrp="1"/>
          </p:cNvSpPr>
          <p:nvPr>
            <p:ph type="title" idx="4294967295"/>
          </p:nvPr>
        </p:nvSpPr>
        <p:spPr>
          <a:xfrm>
            <a:off x="457200" y="704850"/>
            <a:ext cx="8229600" cy="923925"/>
          </a:xfrm>
        </p:spPr>
        <p:txBody>
          <a:bodyPr/>
          <a:lstStyle/>
          <a:p>
            <a:r>
              <a:rPr lang="en-US" altLang="ar-EG" sz="4000" b="1" smtClean="0"/>
              <a:t>Graphics functions --8 classes</a:t>
            </a:r>
          </a:p>
        </p:txBody>
      </p:sp>
      <p:sp>
        <p:nvSpPr>
          <p:cNvPr id="305155" name="Rectangle 3"/>
          <p:cNvSpPr>
            <a:spLocks noGrp="1"/>
          </p:cNvSpPr>
          <p:nvPr>
            <p:ph type="body" idx="4294967295"/>
          </p:nvPr>
        </p:nvSpPr>
        <p:spPr/>
        <p:txBody>
          <a:bodyPr/>
          <a:lstStyle/>
          <a:p>
            <a:pPr marL="609600" indent="-609600">
              <a:buClr>
                <a:schemeClr val="tx1"/>
              </a:buClr>
              <a:buFontTx/>
              <a:buAutoNum type="arabicParenR"/>
            </a:pPr>
            <a:r>
              <a:rPr lang="en-US" altLang="ar-EG" sz="2400" smtClean="0"/>
              <a:t>Geometric primitive functions (output functions)</a:t>
            </a:r>
          </a:p>
          <a:p>
            <a:pPr marL="609600" indent="-609600">
              <a:buClr>
                <a:schemeClr val="tx1"/>
              </a:buClr>
              <a:buFontTx/>
              <a:buAutoNum type="arabicParenR"/>
            </a:pPr>
            <a:r>
              <a:rPr lang="en-US" altLang="ar-EG" sz="2400" smtClean="0"/>
              <a:t>attribute functions</a:t>
            </a:r>
          </a:p>
          <a:p>
            <a:pPr marL="609600" indent="-609600">
              <a:buClr>
                <a:schemeClr val="tx1"/>
              </a:buClr>
              <a:buFontTx/>
              <a:buAutoNum type="arabicParenR"/>
            </a:pPr>
            <a:r>
              <a:rPr lang="en-US" altLang="ar-EG" sz="2400" smtClean="0"/>
              <a:t>viewing and transformation functions</a:t>
            </a:r>
          </a:p>
          <a:p>
            <a:pPr marL="609600" indent="-609600">
              <a:buClr>
                <a:schemeClr val="tx1"/>
              </a:buClr>
              <a:buFontTx/>
              <a:buAutoNum type="arabicParenR"/>
            </a:pPr>
            <a:r>
              <a:rPr lang="en-US" altLang="ar-EG" sz="2400" smtClean="0"/>
              <a:t>input functions</a:t>
            </a:r>
          </a:p>
          <a:p>
            <a:pPr marL="609600" indent="-609600">
              <a:buClr>
                <a:schemeClr val="tx1"/>
              </a:buClr>
              <a:buFontTx/>
              <a:buAutoNum type="arabicParenR"/>
            </a:pPr>
            <a:r>
              <a:rPr lang="en-US" altLang="ar-EG" sz="2400" smtClean="0"/>
              <a:t> control functions</a:t>
            </a:r>
          </a:p>
          <a:p>
            <a:pPr marL="609600" indent="-609600">
              <a:buClr>
                <a:schemeClr val="tx1"/>
              </a:buClr>
              <a:buFontTx/>
              <a:buAutoNum type="arabicParenR"/>
            </a:pPr>
            <a:r>
              <a:rPr lang="en-US" altLang="ar-EG" sz="2400" smtClean="0"/>
              <a:t> inquiry functions</a:t>
            </a:r>
          </a:p>
          <a:p>
            <a:pPr marL="609600" indent="-609600">
              <a:buClr>
                <a:schemeClr val="tx1"/>
              </a:buClr>
              <a:buFontTx/>
              <a:buAutoNum type="arabicParenR"/>
            </a:pPr>
            <a:r>
              <a:rPr lang="en-US" altLang="ar-EG" sz="2400" smtClean="0"/>
              <a:t> segmentation functions</a:t>
            </a:r>
          </a:p>
          <a:p>
            <a:pPr marL="609600" indent="-609600">
              <a:buClr>
                <a:schemeClr val="tx1"/>
              </a:buClr>
              <a:buFontTx/>
              <a:buAutoNum type="arabicParenR"/>
            </a:pPr>
            <a:r>
              <a:rPr lang="en-US" altLang="ar-EG" sz="2400" smtClean="0"/>
              <a:t> meta-file functions</a:t>
            </a:r>
          </a:p>
          <a:p>
            <a:pPr marL="609600" indent="-609600"/>
            <a:endParaRPr lang="en-US" altLang="ar-EG" sz="2400" smtClean="0"/>
          </a:p>
        </p:txBody>
      </p:sp>
    </p:spTree>
    <p:extLst>
      <p:ext uri="{BB962C8B-B14F-4D97-AF65-F5344CB8AC3E}">
        <p14:creationId xmlns:p14="http://schemas.microsoft.com/office/powerpoint/2010/main" val="986191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533400"/>
            <a:ext cx="7772400" cy="838200"/>
          </a:xfrm>
        </p:spPr>
        <p:txBody>
          <a:bodyPr>
            <a:normAutofit/>
          </a:bodyPr>
          <a:lstStyle/>
          <a:p>
            <a:r>
              <a:rPr lang="en-US" b="1" kern="0" dirty="0" smtClean="0"/>
              <a:t>Cathode-ray-tube </a:t>
            </a:r>
            <a:r>
              <a:rPr lang="en-US" b="1" kern="0" dirty="0"/>
              <a:t>(CRT</a:t>
            </a:r>
            <a:r>
              <a:rPr lang="en-US" b="1" kern="0" dirty="0" smtClean="0"/>
              <a:t>)</a:t>
            </a:r>
            <a:endParaRPr lang="de-DE" dirty="0" smtClean="0"/>
          </a:p>
        </p:txBody>
      </p:sp>
      <p:sp>
        <p:nvSpPr>
          <p:cNvPr id="38916" name="Slide Number Placeholder 3"/>
          <p:cNvSpPr>
            <a:spLocks noGrp="1"/>
          </p:cNvSpPr>
          <p:nvPr>
            <p:ph type="sldNum" sz="quarter" idx="12"/>
          </p:nvPr>
        </p:nvSpPr>
        <p:spPr>
          <a:noFill/>
        </p:spPr>
        <p:txBody>
          <a:bodyPr/>
          <a:lstStyle/>
          <a:p>
            <a:fld id="{8C562CCE-0087-4406-B89C-A0D38EA9149B}" type="slidenum">
              <a:rPr lang="en-US" smtClean="0"/>
              <a:pPr/>
              <a:t>3</a:t>
            </a:fld>
            <a:endParaRPr lang="en-US" smtClean="0"/>
          </a:p>
        </p:txBody>
      </p:sp>
      <p:pic>
        <p:nvPicPr>
          <p:cNvPr id="3" name="Picture 2"/>
          <p:cNvPicPr>
            <a:picLocks noChangeAspect="1"/>
          </p:cNvPicPr>
          <p:nvPr/>
        </p:nvPicPr>
        <p:blipFill>
          <a:blip r:embed="rId2"/>
          <a:stretch>
            <a:fillRect/>
          </a:stretch>
        </p:blipFill>
        <p:spPr>
          <a:xfrm>
            <a:off x="843826" y="1952625"/>
            <a:ext cx="7766774" cy="3762375"/>
          </a:xfrm>
          <a:prstGeom prst="rect">
            <a:avLst/>
          </a:prstGeom>
        </p:spPr>
      </p:pic>
    </p:spTree>
    <p:extLst>
      <p:ext uri="{BB962C8B-B14F-4D97-AF65-F5344CB8AC3E}">
        <p14:creationId xmlns:p14="http://schemas.microsoft.com/office/powerpoint/2010/main" val="40497060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2D5B9A-5593-4A98-BF53-892683BACF76}" type="slidenum">
              <a:rPr lang="en-US" altLang="ar-EG"/>
              <a:pPr/>
              <a:t>30</a:t>
            </a:fld>
            <a:endParaRPr lang="en-US" altLang="ar-EG"/>
          </a:p>
        </p:txBody>
      </p:sp>
      <p:sp>
        <p:nvSpPr>
          <p:cNvPr id="306178" name="Rectangle 2"/>
          <p:cNvSpPr>
            <a:spLocks noGrp="1"/>
          </p:cNvSpPr>
          <p:nvPr>
            <p:ph type="title" idx="4294967295"/>
          </p:nvPr>
        </p:nvSpPr>
        <p:spPr>
          <a:xfrm>
            <a:off x="457200" y="704850"/>
            <a:ext cx="8229600" cy="923925"/>
          </a:xfrm>
        </p:spPr>
        <p:txBody>
          <a:bodyPr/>
          <a:lstStyle/>
          <a:p>
            <a:r>
              <a:rPr lang="en-US" altLang="ar-EG" sz="4000" b="1" dirty="0" smtClean="0"/>
              <a:t>1) Geometric primitive functions</a:t>
            </a:r>
          </a:p>
        </p:txBody>
      </p:sp>
      <p:sp>
        <p:nvSpPr>
          <p:cNvPr id="306179" name="Rectangle 3"/>
          <p:cNvSpPr>
            <a:spLocks noGrp="1"/>
          </p:cNvSpPr>
          <p:nvPr>
            <p:ph type="body" idx="4294967295"/>
          </p:nvPr>
        </p:nvSpPr>
        <p:spPr/>
        <p:txBody>
          <a:bodyPr/>
          <a:lstStyle/>
          <a:p>
            <a:pPr>
              <a:lnSpc>
                <a:spcPct val="90000"/>
              </a:lnSpc>
            </a:pPr>
            <a:r>
              <a:rPr lang="en-US" altLang="ar-EG" smtClean="0"/>
              <a:t>graphical primitives -</a:t>
            </a:r>
            <a:r>
              <a:rPr lang="en-US" altLang="ar-EG" smtClean="0">
                <a:sym typeface="Wingdings" panose="05000000000000000000" pitchFamily="2" charset="2"/>
              </a:rPr>
              <a:t> </a:t>
            </a:r>
            <a:r>
              <a:rPr lang="en-US" altLang="ar-EG" smtClean="0"/>
              <a:t>display</a:t>
            </a:r>
          </a:p>
          <a:p>
            <a:pPr lvl="1">
              <a:lnSpc>
                <a:spcPct val="90000"/>
              </a:lnSpc>
            </a:pPr>
            <a:r>
              <a:rPr lang="en-US" altLang="ar-EG" smtClean="0"/>
              <a:t>Primitives:</a:t>
            </a:r>
          </a:p>
          <a:p>
            <a:pPr lvl="1">
              <a:lnSpc>
                <a:spcPct val="90000"/>
              </a:lnSpc>
            </a:pPr>
            <a:r>
              <a:rPr lang="en-US" altLang="ar-EG" smtClean="0"/>
              <a:t>Vertex</a:t>
            </a:r>
          </a:p>
          <a:p>
            <a:pPr lvl="1">
              <a:lnSpc>
                <a:spcPct val="90000"/>
              </a:lnSpc>
            </a:pPr>
            <a:r>
              <a:rPr lang="en-US" altLang="ar-EG" smtClean="0"/>
              <a:t>Line</a:t>
            </a:r>
          </a:p>
          <a:p>
            <a:pPr lvl="1">
              <a:lnSpc>
                <a:spcPct val="90000"/>
              </a:lnSpc>
            </a:pPr>
            <a:r>
              <a:rPr lang="en-US" altLang="ar-EG" smtClean="0"/>
              <a:t>Polygon</a:t>
            </a:r>
          </a:p>
          <a:p>
            <a:pPr lvl="1">
              <a:lnSpc>
                <a:spcPct val="90000"/>
              </a:lnSpc>
            </a:pPr>
            <a:r>
              <a:rPr lang="en-US" altLang="ar-EG" smtClean="0"/>
              <a:t>Cylinder</a:t>
            </a:r>
          </a:p>
          <a:p>
            <a:pPr lvl="1">
              <a:lnSpc>
                <a:spcPct val="90000"/>
              </a:lnSpc>
            </a:pPr>
            <a:r>
              <a:rPr lang="en-US" altLang="ar-EG" smtClean="0"/>
              <a:t>Sphere</a:t>
            </a:r>
          </a:p>
          <a:p>
            <a:pPr lvl="1">
              <a:lnSpc>
                <a:spcPct val="90000"/>
              </a:lnSpc>
            </a:pPr>
            <a:r>
              <a:rPr lang="en-US" altLang="ar-EG" smtClean="0"/>
              <a:t>Cone</a:t>
            </a:r>
          </a:p>
          <a:p>
            <a:pPr lvl="1">
              <a:lnSpc>
                <a:spcPct val="90000"/>
              </a:lnSpc>
            </a:pPr>
            <a:r>
              <a:rPr lang="en-US" altLang="ar-EG" smtClean="0"/>
              <a:t>……………………</a:t>
            </a:r>
          </a:p>
          <a:p>
            <a:pPr>
              <a:lnSpc>
                <a:spcPct val="90000"/>
              </a:lnSpc>
            </a:pPr>
            <a:endParaRPr lang="en-US" altLang="ar-EG" smtClean="0"/>
          </a:p>
        </p:txBody>
      </p:sp>
    </p:spTree>
    <p:extLst>
      <p:ext uri="{BB962C8B-B14F-4D97-AF65-F5344CB8AC3E}">
        <p14:creationId xmlns:p14="http://schemas.microsoft.com/office/powerpoint/2010/main" val="35105594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5"/>
          <p:cNvSpPr>
            <a:spLocks noGrp="1"/>
          </p:cNvSpPr>
          <p:nvPr>
            <p:ph type="sldNum" sz="quarter" idx="12"/>
          </p:nvPr>
        </p:nvSpPr>
        <p:spPr/>
        <p:txBody>
          <a:bodyPr/>
          <a:lstStyle/>
          <a:p>
            <a:fld id="{6831D5CD-BA04-4E27-AE53-B882FED63F46}" type="slidenum">
              <a:rPr lang="en-US" altLang="ar-EG"/>
              <a:pPr/>
              <a:t>31</a:t>
            </a:fld>
            <a:endParaRPr lang="en-US" altLang="ar-EG"/>
          </a:p>
        </p:txBody>
      </p:sp>
      <p:sp>
        <p:nvSpPr>
          <p:cNvPr id="307202" name="Rectangle 2"/>
          <p:cNvSpPr>
            <a:spLocks noGrp="1"/>
          </p:cNvSpPr>
          <p:nvPr>
            <p:ph type="title" idx="4294967295"/>
          </p:nvPr>
        </p:nvSpPr>
        <p:spPr>
          <a:xfrm>
            <a:off x="457200" y="704850"/>
            <a:ext cx="8229600" cy="9239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chor="ctr"/>
          <a:lstStyle/>
          <a:p>
            <a:r>
              <a:rPr lang="en-US" altLang="ar-EG" sz="4000" b="1" smtClean="0"/>
              <a:t>OpenGL Geometric Primitives</a:t>
            </a:r>
          </a:p>
        </p:txBody>
      </p:sp>
      <p:grpSp>
        <p:nvGrpSpPr>
          <p:cNvPr id="307203" name="Group 3"/>
          <p:cNvGrpSpPr>
            <a:grpSpLocks/>
          </p:cNvGrpSpPr>
          <p:nvPr/>
        </p:nvGrpSpPr>
        <p:grpSpPr bwMode="auto">
          <a:xfrm>
            <a:off x="0" y="2492375"/>
            <a:ext cx="8294688" cy="3575050"/>
            <a:chOff x="320" y="1417"/>
            <a:chExt cx="5363" cy="2770"/>
          </a:xfrm>
        </p:grpSpPr>
        <p:grpSp>
          <p:nvGrpSpPr>
            <p:cNvPr id="307204" name="Group 4"/>
            <p:cNvGrpSpPr>
              <a:grpSpLocks/>
            </p:cNvGrpSpPr>
            <p:nvPr/>
          </p:nvGrpSpPr>
          <p:grpSpPr bwMode="auto">
            <a:xfrm>
              <a:off x="4416" y="2688"/>
              <a:ext cx="1267" cy="1269"/>
              <a:chOff x="4363" y="2946"/>
              <a:chExt cx="1267" cy="1269"/>
            </a:xfrm>
          </p:grpSpPr>
          <p:grpSp>
            <p:nvGrpSpPr>
              <p:cNvPr id="307205" name="Group 5"/>
              <p:cNvGrpSpPr>
                <a:grpSpLocks/>
              </p:cNvGrpSpPr>
              <p:nvPr/>
            </p:nvGrpSpPr>
            <p:grpSpPr bwMode="auto">
              <a:xfrm>
                <a:off x="4717" y="2946"/>
                <a:ext cx="673" cy="913"/>
                <a:chOff x="4717" y="2946"/>
                <a:chExt cx="673" cy="913"/>
              </a:xfrm>
            </p:grpSpPr>
            <p:sp>
              <p:nvSpPr>
                <p:cNvPr id="307206" name="Freeform 6"/>
                <p:cNvSpPr>
                  <a:spLocks/>
                </p:cNvSpPr>
                <p:nvPr/>
              </p:nvSpPr>
              <p:spPr bwMode="auto">
                <a:xfrm>
                  <a:off x="4717" y="2946"/>
                  <a:ext cx="673" cy="337"/>
                </a:xfrm>
                <a:custGeom>
                  <a:avLst/>
                  <a:gdLst>
                    <a:gd name="T0" fmla="*/ 144 w 673"/>
                    <a:gd name="T1" fmla="*/ 336 h 337"/>
                    <a:gd name="T2" fmla="*/ 0 w 673"/>
                    <a:gd name="T3" fmla="*/ 48 h 337"/>
                    <a:gd name="T4" fmla="*/ 672 w 673"/>
                    <a:gd name="T5" fmla="*/ 0 h 337"/>
                    <a:gd name="T6" fmla="*/ 528 w 673"/>
                    <a:gd name="T7" fmla="*/ 288 h 337"/>
                    <a:gd name="T8" fmla="*/ 144 w 673"/>
                    <a:gd name="T9" fmla="*/ 336 h 337"/>
                  </a:gdLst>
                  <a:ahLst/>
                  <a:cxnLst>
                    <a:cxn ang="0">
                      <a:pos x="T0" y="T1"/>
                    </a:cxn>
                    <a:cxn ang="0">
                      <a:pos x="T2" y="T3"/>
                    </a:cxn>
                    <a:cxn ang="0">
                      <a:pos x="T4" y="T5"/>
                    </a:cxn>
                    <a:cxn ang="0">
                      <a:pos x="T6" y="T7"/>
                    </a:cxn>
                    <a:cxn ang="0">
                      <a:pos x="T8" y="T9"/>
                    </a:cxn>
                  </a:cxnLst>
                  <a:rect l="0" t="0" r="r" b="b"/>
                  <a:pathLst>
                    <a:path w="673" h="337">
                      <a:moveTo>
                        <a:pt x="144" y="336"/>
                      </a:moveTo>
                      <a:lnTo>
                        <a:pt x="0" y="48"/>
                      </a:lnTo>
                      <a:lnTo>
                        <a:pt x="672" y="0"/>
                      </a:lnTo>
                      <a:lnTo>
                        <a:pt x="528" y="288"/>
                      </a:lnTo>
                      <a:lnTo>
                        <a:pt x="144" y="336"/>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07" name="Freeform 7"/>
                <p:cNvSpPr>
                  <a:spLocks/>
                </p:cNvSpPr>
                <p:nvPr/>
              </p:nvSpPr>
              <p:spPr bwMode="auto">
                <a:xfrm>
                  <a:off x="4813" y="3234"/>
                  <a:ext cx="433" cy="337"/>
                </a:xfrm>
                <a:custGeom>
                  <a:avLst/>
                  <a:gdLst>
                    <a:gd name="T0" fmla="*/ 432 w 433"/>
                    <a:gd name="T1" fmla="*/ 0 h 337"/>
                    <a:gd name="T2" fmla="*/ 48 w 433"/>
                    <a:gd name="T3" fmla="*/ 48 h 337"/>
                    <a:gd name="T4" fmla="*/ 0 w 433"/>
                    <a:gd name="T5" fmla="*/ 288 h 337"/>
                    <a:gd name="T6" fmla="*/ 384 w 433"/>
                    <a:gd name="T7" fmla="*/ 336 h 337"/>
                    <a:gd name="T8" fmla="*/ 432 w 433"/>
                    <a:gd name="T9" fmla="*/ 0 h 337"/>
                  </a:gdLst>
                  <a:ahLst/>
                  <a:cxnLst>
                    <a:cxn ang="0">
                      <a:pos x="T0" y="T1"/>
                    </a:cxn>
                    <a:cxn ang="0">
                      <a:pos x="T2" y="T3"/>
                    </a:cxn>
                    <a:cxn ang="0">
                      <a:pos x="T4" y="T5"/>
                    </a:cxn>
                    <a:cxn ang="0">
                      <a:pos x="T6" y="T7"/>
                    </a:cxn>
                    <a:cxn ang="0">
                      <a:pos x="T8" y="T9"/>
                    </a:cxn>
                  </a:cxnLst>
                  <a:rect l="0" t="0" r="r" b="b"/>
                  <a:pathLst>
                    <a:path w="433" h="337">
                      <a:moveTo>
                        <a:pt x="432" y="0"/>
                      </a:moveTo>
                      <a:lnTo>
                        <a:pt x="48" y="48"/>
                      </a:lnTo>
                      <a:lnTo>
                        <a:pt x="0" y="288"/>
                      </a:lnTo>
                      <a:lnTo>
                        <a:pt x="384" y="336"/>
                      </a:lnTo>
                      <a:lnTo>
                        <a:pt x="432" y="0"/>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08" name="Freeform 8"/>
                <p:cNvSpPr>
                  <a:spLocks/>
                </p:cNvSpPr>
                <p:nvPr/>
              </p:nvSpPr>
              <p:spPr bwMode="auto">
                <a:xfrm>
                  <a:off x="4813" y="3522"/>
                  <a:ext cx="529" cy="337"/>
                </a:xfrm>
                <a:custGeom>
                  <a:avLst/>
                  <a:gdLst>
                    <a:gd name="T0" fmla="*/ 384 w 529"/>
                    <a:gd name="T1" fmla="*/ 48 h 337"/>
                    <a:gd name="T2" fmla="*/ 0 w 529"/>
                    <a:gd name="T3" fmla="*/ 0 h 337"/>
                    <a:gd name="T4" fmla="*/ 192 w 529"/>
                    <a:gd name="T5" fmla="*/ 336 h 337"/>
                    <a:gd name="T6" fmla="*/ 528 w 529"/>
                    <a:gd name="T7" fmla="*/ 240 h 337"/>
                    <a:gd name="T8" fmla="*/ 384 w 529"/>
                    <a:gd name="T9" fmla="*/ 48 h 337"/>
                  </a:gdLst>
                  <a:ahLst/>
                  <a:cxnLst>
                    <a:cxn ang="0">
                      <a:pos x="T0" y="T1"/>
                    </a:cxn>
                    <a:cxn ang="0">
                      <a:pos x="T2" y="T3"/>
                    </a:cxn>
                    <a:cxn ang="0">
                      <a:pos x="T4" y="T5"/>
                    </a:cxn>
                    <a:cxn ang="0">
                      <a:pos x="T6" y="T7"/>
                    </a:cxn>
                    <a:cxn ang="0">
                      <a:pos x="T8" y="T9"/>
                    </a:cxn>
                  </a:cxnLst>
                  <a:rect l="0" t="0" r="r" b="b"/>
                  <a:pathLst>
                    <a:path w="529" h="337">
                      <a:moveTo>
                        <a:pt x="384" y="48"/>
                      </a:moveTo>
                      <a:lnTo>
                        <a:pt x="0" y="0"/>
                      </a:lnTo>
                      <a:lnTo>
                        <a:pt x="192" y="336"/>
                      </a:lnTo>
                      <a:lnTo>
                        <a:pt x="528" y="240"/>
                      </a:lnTo>
                      <a:lnTo>
                        <a:pt x="384" y="48"/>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grpSp>
          <p:sp>
            <p:nvSpPr>
              <p:cNvPr id="307209" name="Rectangle 9"/>
              <p:cNvSpPr>
                <a:spLocks noChangeArrowheads="1"/>
              </p:cNvSpPr>
              <p:nvPr/>
            </p:nvSpPr>
            <p:spPr bwMode="auto">
              <a:xfrm>
                <a:off x="4363" y="3931"/>
                <a:ext cx="1267"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GL_QUAD_STRIP</a:t>
                </a:r>
              </a:p>
            </p:txBody>
          </p:sp>
        </p:grpSp>
        <p:grpSp>
          <p:nvGrpSpPr>
            <p:cNvPr id="307210" name="Group 10"/>
            <p:cNvGrpSpPr>
              <a:grpSpLocks/>
            </p:cNvGrpSpPr>
            <p:nvPr/>
          </p:nvGrpSpPr>
          <p:grpSpPr bwMode="auto">
            <a:xfrm>
              <a:off x="4609" y="1425"/>
              <a:ext cx="1002" cy="969"/>
              <a:chOff x="4609" y="1425"/>
              <a:chExt cx="1002" cy="969"/>
            </a:xfrm>
          </p:grpSpPr>
          <p:sp>
            <p:nvSpPr>
              <p:cNvPr id="307211" name="Freeform 11"/>
              <p:cNvSpPr>
                <a:spLocks/>
              </p:cNvSpPr>
              <p:nvPr/>
            </p:nvSpPr>
            <p:spPr bwMode="auto">
              <a:xfrm>
                <a:off x="4808" y="1425"/>
                <a:ext cx="680" cy="652"/>
              </a:xfrm>
              <a:custGeom>
                <a:avLst/>
                <a:gdLst>
                  <a:gd name="T0" fmla="*/ 0 w 680"/>
                  <a:gd name="T1" fmla="*/ 208 h 652"/>
                  <a:gd name="T2" fmla="*/ 386 w 680"/>
                  <a:gd name="T3" fmla="*/ 0 h 652"/>
                  <a:gd name="T4" fmla="*/ 679 w 680"/>
                  <a:gd name="T5" fmla="*/ 243 h 652"/>
                  <a:gd name="T6" fmla="*/ 586 w 680"/>
                  <a:gd name="T7" fmla="*/ 529 h 652"/>
                  <a:gd name="T8" fmla="*/ 250 w 680"/>
                  <a:gd name="T9" fmla="*/ 651 h 652"/>
                  <a:gd name="T10" fmla="*/ 7 w 680"/>
                  <a:gd name="T11" fmla="*/ 479 h 652"/>
                  <a:gd name="T12" fmla="*/ 0 w 680"/>
                  <a:gd name="T13" fmla="*/ 208 h 652"/>
                </a:gdLst>
                <a:ahLst/>
                <a:cxnLst>
                  <a:cxn ang="0">
                    <a:pos x="T0" y="T1"/>
                  </a:cxn>
                  <a:cxn ang="0">
                    <a:pos x="T2" y="T3"/>
                  </a:cxn>
                  <a:cxn ang="0">
                    <a:pos x="T4" y="T5"/>
                  </a:cxn>
                  <a:cxn ang="0">
                    <a:pos x="T6" y="T7"/>
                  </a:cxn>
                  <a:cxn ang="0">
                    <a:pos x="T8" y="T9"/>
                  </a:cxn>
                  <a:cxn ang="0">
                    <a:pos x="T10" y="T11"/>
                  </a:cxn>
                  <a:cxn ang="0">
                    <a:pos x="T12" y="T13"/>
                  </a:cxn>
                </a:cxnLst>
                <a:rect l="0" t="0" r="r" b="b"/>
                <a:pathLst>
                  <a:path w="680" h="652">
                    <a:moveTo>
                      <a:pt x="0" y="208"/>
                    </a:moveTo>
                    <a:lnTo>
                      <a:pt x="386" y="0"/>
                    </a:lnTo>
                    <a:lnTo>
                      <a:pt x="679" y="243"/>
                    </a:lnTo>
                    <a:lnTo>
                      <a:pt x="586" y="529"/>
                    </a:lnTo>
                    <a:lnTo>
                      <a:pt x="250" y="651"/>
                    </a:lnTo>
                    <a:lnTo>
                      <a:pt x="7" y="479"/>
                    </a:lnTo>
                    <a:lnTo>
                      <a:pt x="0" y="208"/>
                    </a:lnTo>
                  </a:path>
                </a:pathLst>
              </a:custGeom>
              <a:solidFill>
                <a:schemeClr val="accent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12" name="Rectangle 12"/>
              <p:cNvSpPr>
                <a:spLocks noChangeArrowheads="1"/>
              </p:cNvSpPr>
              <p:nvPr/>
            </p:nvSpPr>
            <p:spPr bwMode="auto">
              <a:xfrm>
                <a:off x="4609" y="2110"/>
                <a:ext cx="1002"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GL_POLYGON</a:t>
                </a:r>
              </a:p>
            </p:txBody>
          </p:sp>
        </p:grpSp>
        <p:grpSp>
          <p:nvGrpSpPr>
            <p:cNvPr id="307213" name="Group 13"/>
            <p:cNvGrpSpPr>
              <a:grpSpLocks/>
            </p:cNvGrpSpPr>
            <p:nvPr/>
          </p:nvGrpSpPr>
          <p:grpSpPr bwMode="auto">
            <a:xfrm>
              <a:off x="320" y="2910"/>
              <a:ext cx="1620" cy="1277"/>
              <a:chOff x="320" y="2910"/>
              <a:chExt cx="1620" cy="1277"/>
            </a:xfrm>
          </p:grpSpPr>
          <p:sp>
            <p:nvSpPr>
              <p:cNvPr id="307214" name="Rectangle 14"/>
              <p:cNvSpPr>
                <a:spLocks noChangeArrowheads="1"/>
              </p:cNvSpPr>
              <p:nvPr/>
            </p:nvSpPr>
            <p:spPr bwMode="auto">
              <a:xfrm>
                <a:off x="320" y="3903"/>
                <a:ext cx="1620"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GL_TRIANGLE_STRIP</a:t>
                </a:r>
              </a:p>
            </p:txBody>
          </p:sp>
          <p:grpSp>
            <p:nvGrpSpPr>
              <p:cNvPr id="307215" name="Group 15"/>
              <p:cNvGrpSpPr>
                <a:grpSpLocks/>
              </p:cNvGrpSpPr>
              <p:nvPr/>
            </p:nvGrpSpPr>
            <p:grpSpPr bwMode="auto">
              <a:xfrm>
                <a:off x="858" y="2910"/>
                <a:ext cx="673" cy="913"/>
                <a:chOff x="858" y="2910"/>
                <a:chExt cx="673" cy="913"/>
              </a:xfrm>
            </p:grpSpPr>
            <p:sp>
              <p:nvSpPr>
                <p:cNvPr id="307216" name="Freeform 16"/>
                <p:cNvSpPr>
                  <a:spLocks/>
                </p:cNvSpPr>
                <p:nvPr/>
              </p:nvSpPr>
              <p:spPr bwMode="auto">
                <a:xfrm>
                  <a:off x="858" y="2910"/>
                  <a:ext cx="673" cy="337"/>
                </a:xfrm>
                <a:custGeom>
                  <a:avLst/>
                  <a:gdLst>
                    <a:gd name="T0" fmla="*/ 0 w 673"/>
                    <a:gd name="T1" fmla="*/ 48 h 337"/>
                    <a:gd name="T2" fmla="*/ 672 w 673"/>
                    <a:gd name="T3" fmla="*/ 0 h 337"/>
                    <a:gd name="T4" fmla="*/ 144 w 673"/>
                    <a:gd name="T5" fmla="*/ 336 h 337"/>
                    <a:gd name="T6" fmla="*/ 0 w 673"/>
                    <a:gd name="T7" fmla="*/ 48 h 337"/>
                  </a:gdLst>
                  <a:ahLst/>
                  <a:cxnLst>
                    <a:cxn ang="0">
                      <a:pos x="T0" y="T1"/>
                    </a:cxn>
                    <a:cxn ang="0">
                      <a:pos x="T2" y="T3"/>
                    </a:cxn>
                    <a:cxn ang="0">
                      <a:pos x="T4" y="T5"/>
                    </a:cxn>
                    <a:cxn ang="0">
                      <a:pos x="T6" y="T7"/>
                    </a:cxn>
                  </a:cxnLst>
                  <a:rect l="0" t="0" r="r" b="b"/>
                  <a:pathLst>
                    <a:path w="673" h="337">
                      <a:moveTo>
                        <a:pt x="0" y="48"/>
                      </a:moveTo>
                      <a:lnTo>
                        <a:pt x="672" y="0"/>
                      </a:lnTo>
                      <a:lnTo>
                        <a:pt x="144" y="336"/>
                      </a:lnTo>
                      <a:lnTo>
                        <a:pt x="0" y="48"/>
                      </a:lnTo>
                    </a:path>
                  </a:pathLst>
                </a:custGeom>
                <a:gradFill rotWithShape="0">
                  <a:gsLst>
                    <a:gs pos="0">
                      <a:srgbClr val="5F5F5F"/>
                    </a:gs>
                    <a:gs pos="100000">
                      <a:schemeClr val="bg1"/>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17" name="Freeform 17"/>
                <p:cNvSpPr>
                  <a:spLocks/>
                </p:cNvSpPr>
                <p:nvPr/>
              </p:nvSpPr>
              <p:spPr bwMode="auto">
                <a:xfrm>
                  <a:off x="1002" y="2910"/>
                  <a:ext cx="529" cy="337"/>
                </a:xfrm>
                <a:custGeom>
                  <a:avLst/>
                  <a:gdLst>
                    <a:gd name="T0" fmla="*/ 0 w 529"/>
                    <a:gd name="T1" fmla="*/ 336 h 337"/>
                    <a:gd name="T2" fmla="*/ 528 w 529"/>
                    <a:gd name="T3" fmla="*/ 0 h 337"/>
                    <a:gd name="T4" fmla="*/ 384 w 529"/>
                    <a:gd name="T5" fmla="*/ 288 h 337"/>
                    <a:gd name="T6" fmla="*/ 0 w 529"/>
                    <a:gd name="T7" fmla="*/ 336 h 337"/>
                  </a:gdLst>
                  <a:ahLst/>
                  <a:cxnLst>
                    <a:cxn ang="0">
                      <a:pos x="T0" y="T1"/>
                    </a:cxn>
                    <a:cxn ang="0">
                      <a:pos x="T2" y="T3"/>
                    </a:cxn>
                    <a:cxn ang="0">
                      <a:pos x="T4" y="T5"/>
                    </a:cxn>
                    <a:cxn ang="0">
                      <a:pos x="T6" y="T7"/>
                    </a:cxn>
                  </a:cxnLst>
                  <a:rect l="0" t="0" r="r" b="b"/>
                  <a:pathLst>
                    <a:path w="529" h="337">
                      <a:moveTo>
                        <a:pt x="0" y="336"/>
                      </a:moveTo>
                      <a:lnTo>
                        <a:pt x="528" y="0"/>
                      </a:lnTo>
                      <a:lnTo>
                        <a:pt x="384" y="288"/>
                      </a:lnTo>
                      <a:lnTo>
                        <a:pt x="0" y="336"/>
                      </a:lnTo>
                    </a:path>
                  </a:pathLst>
                </a:custGeom>
                <a:gradFill rotWithShape="0">
                  <a:gsLst>
                    <a:gs pos="0">
                      <a:srgbClr val="5F5F5F"/>
                    </a:gs>
                    <a:gs pos="100000">
                      <a:schemeClr val="bg1"/>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18" name="Freeform 18"/>
                <p:cNvSpPr>
                  <a:spLocks/>
                </p:cNvSpPr>
                <p:nvPr/>
              </p:nvSpPr>
              <p:spPr bwMode="auto">
                <a:xfrm>
                  <a:off x="954" y="3198"/>
                  <a:ext cx="433" cy="289"/>
                </a:xfrm>
                <a:custGeom>
                  <a:avLst/>
                  <a:gdLst>
                    <a:gd name="T0" fmla="*/ 432 w 433"/>
                    <a:gd name="T1" fmla="*/ 0 h 289"/>
                    <a:gd name="T2" fmla="*/ 48 w 433"/>
                    <a:gd name="T3" fmla="*/ 48 h 289"/>
                    <a:gd name="T4" fmla="*/ 0 w 433"/>
                    <a:gd name="T5" fmla="*/ 288 h 289"/>
                    <a:gd name="T6" fmla="*/ 432 w 433"/>
                    <a:gd name="T7" fmla="*/ 0 h 289"/>
                  </a:gdLst>
                  <a:ahLst/>
                  <a:cxnLst>
                    <a:cxn ang="0">
                      <a:pos x="T0" y="T1"/>
                    </a:cxn>
                    <a:cxn ang="0">
                      <a:pos x="T2" y="T3"/>
                    </a:cxn>
                    <a:cxn ang="0">
                      <a:pos x="T4" y="T5"/>
                    </a:cxn>
                    <a:cxn ang="0">
                      <a:pos x="T6" y="T7"/>
                    </a:cxn>
                  </a:cxnLst>
                  <a:rect l="0" t="0" r="r" b="b"/>
                  <a:pathLst>
                    <a:path w="433" h="289">
                      <a:moveTo>
                        <a:pt x="432" y="0"/>
                      </a:moveTo>
                      <a:lnTo>
                        <a:pt x="48" y="48"/>
                      </a:lnTo>
                      <a:lnTo>
                        <a:pt x="0" y="288"/>
                      </a:lnTo>
                      <a:lnTo>
                        <a:pt x="432" y="0"/>
                      </a:lnTo>
                    </a:path>
                  </a:pathLst>
                </a:custGeom>
                <a:gradFill rotWithShape="0">
                  <a:gsLst>
                    <a:gs pos="0">
                      <a:srgbClr val="5F5F5F"/>
                    </a:gs>
                    <a:gs pos="100000">
                      <a:srgbClr val="5F5F5F">
                        <a:gamma/>
                        <a:tint val="50196"/>
                        <a:invGamma/>
                      </a:srgbClr>
                    </a:gs>
                  </a:gsLst>
                  <a:lin ang="27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19" name="Freeform 19"/>
                <p:cNvSpPr>
                  <a:spLocks/>
                </p:cNvSpPr>
                <p:nvPr/>
              </p:nvSpPr>
              <p:spPr bwMode="auto">
                <a:xfrm>
                  <a:off x="954" y="3198"/>
                  <a:ext cx="433" cy="337"/>
                </a:xfrm>
                <a:custGeom>
                  <a:avLst/>
                  <a:gdLst>
                    <a:gd name="T0" fmla="*/ 432 w 433"/>
                    <a:gd name="T1" fmla="*/ 0 h 337"/>
                    <a:gd name="T2" fmla="*/ 384 w 433"/>
                    <a:gd name="T3" fmla="*/ 336 h 337"/>
                    <a:gd name="T4" fmla="*/ 0 w 433"/>
                    <a:gd name="T5" fmla="*/ 288 h 337"/>
                    <a:gd name="T6" fmla="*/ 432 w 433"/>
                    <a:gd name="T7" fmla="*/ 0 h 337"/>
                  </a:gdLst>
                  <a:ahLst/>
                  <a:cxnLst>
                    <a:cxn ang="0">
                      <a:pos x="T0" y="T1"/>
                    </a:cxn>
                    <a:cxn ang="0">
                      <a:pos x="T2" y="T3"/>
                    </a:cxn>
                    <a:cxn ang="0">
                      <a:pos x="T4" y="T5"/>
                    </a:cxn>
                    <a:cxn ang="0">
                      <a:pos x="T6" y="T7"/>
                    </a:cxn>
                  </a:cxnLst>
                  <a:rect l="0" t="0" r="r" b="b"/>
                  <a:pathLst>
                    <a:path w="433" h="337">
                      <a:moveTo>
                        <a:pt x="432" y="0"/>
                      </a:moveTo>
                      <a:lnTo>
                        <a:pt x="384" y="336"/>
                      </a:lnTo>
                      <a:lnTo>
                        <a:pt x="0" y="288"/>
                      </a:lnTo>
                      <a:lnTo>
                        <a:pt x="432" y="0"/>
                      </a:lnTo>
                    </a:path>
                  </a:pathLst>
                </a:custGeom>
                <a:gradFill rotWithShape="0">
                  <a:gsLst>
                    <a:gs pos="0">
                      <a:schemeClr val="tx1"/>
                    </a:gs>
                    <a:gs pos="100000">
                      <a:schemeClr val="tx1">
                        <a:gamma/>
                        <a:tint val="30196"/>
                        <a:invGamma/>
                      </a:schemeClr>
                    </a:gs>
                  </a:gsLst>
                  <a:lin ang="27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20" name="Freeform 20"/>
                <p:cNvSpPr>
                  <a:spLocks/>
                </p:cNvSpPr>
                <p:nvPr/>
              </p:nvSpPr>
              <p:spPr bwMode="auto">
                <a:xfrm>
                  <a:off x="954" y="3486"/>
                  <a:ext cx="385" cy="337"/>
                </a:xfrm>
                <a:custGeom>
                  <a:avLst/>
                  <a:gdLst>
                    <a:gd name="T0" fmla="*/ 0 w 385"/>
                    <a:gd name="T1" fmla="*/ 0 h 337"/>
                    <a:gd name="T2" fmla="*/ 192 w 385"/>
                    <a:gd name="T3" fmla="*/ 336 h 337"/>
                    <a:gd name="T4" fmla="*/ 384 w 385"/>
                    <a:gd name="T5" fmla="*/ 48 h 337"/>
                    <a:gd name="T6" fmla="*/ 0 w 385"/>
                    <a:gd name="T7" fmla="*/ 0 h 337"/>
                  </a:gdLst>
                  <a:ahLst/>
                  <a:cxnLst>
                    <a:cxn ang="0">
                      <a:pos x="T0" y="T1"/>
                    </a:cxn>
                    <a:cxn ang="0">
                      <a:pos x="T2" y="T3"/>
                    </a:cxn>
                    <a:cxn ang="0">
                      <a:pos x="T4" y="T5"/>
                    </a:cxn>
                    <a:cxn ang="0">
                      <a:pos x="T6" y="T7"/>
                    </a:cxn>
                  </a:cxnLst>
                  <a:rect l="0" t="0" r="r" b="b"/>
                  <a:pathLst>
                    <a:path w="385" h="337">
                      <a:moveTo>
                        <a:pt x="0" y="0"/>
                      </a:moveTo>
                      <a:lnTo>
                        <a:pt x="192" y="336"/>
                      </a:lnTo>
                      <a:lnTo>
                        <a:pt x="384" y="48"/>
                      </a:lnTo>
                      <a:lnTo>
                        <a:pt x="0" y="0"/>
                      </a:lnTo>
                    </a:path>
                  </a:pathLst>
                </a:custGeom>
                <a:gradFill rotWithShape="0">
                  <a:gsLst>
                    <a:gs pos="0">
                      <a:schemeClr val="tx1"/>
                    </a:gs>
                    <a:gs pos="100000">
                      <a:schemeClr val="bg1"/>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21" name="Freeform 21"/>
                <p:cNvSpPr>
                  <a:spLocks/>
                </p:cNvSpPr>
                <p:nvPr/>
              </p:nvSpPr>
              <p:spPr bwMode="auto">
                <a:xfrm>
                  <a:off x="1146" y="3534"/>
                  <a:ext cx="337" cy="289"/>
                </a:xfrm>
                <a:custGeom>
                  <a:avLst/>
                  <a:gdLst>
                    <a:gd name="T0" fmla="*/ 192 w 337"/>
                    <a:gd name="T1" fmla="*/ 0 h 289"/>
                    <a:gd name="T2" fmla="*/ 336 w 337"/>
                    <a:gd name="T3" fmla="*/ 192 h 289"/>
                    <a:gd name="T4" fmla="*/ 0 w 337"/>
                    <a:gd name="T5" fmla="*/ 288 h 289"/>
                    <a:gd name="T6" fmla="*/ 192 w 337"/>
                    <a:gd name="T7" fmla="*/ 0 h 289"/>
                  </a:gdLst>
                  <a:ahLst/>
                  <a:cxnLst>
                    <a:cxn ang="0">
                      <a:pos x="T0" y="T1"/>
                    </a:cxn>
                    <a:cxn ang="0">
                      <a:pos x="T2" y="T3"/>
                    </a:cxn>
                    <a:cxn ang="0">
                      <a:pos x="T4" y="T5"/>
                    </a:cxn>
                    <a:cxn ang="0">
                      <a:pos x="T6" y="T7"/>
                    </a:cxn>
                  </a:cxnLst>
                  <a:rect l="0" t="0" r="r" b="b"/>
                  <a:pathLst>
                    <a:path w="337" h="289">
                      <a:moveTo>
                        <a:pt x="192" y="0"/>
                      </a:moveTo>
                      <a:lnTo>
                        <a:pt x="336" y="192"/>
                      </a:lnTo>
                      <a:lnTo>
                        <a:pt x="0" y="288"/>
                      </a:lnTo>
                      <a:lnTo>
                        <a:pt x="192" y="0"/>
                      </a:lnTo>
                    </a:path>
                  </a:pathLst>
                </a:custGeom>
                <a:gradFill rotWithShape="0">
                  <a:gsLst>
                    <a:gs pos="0">
                      <a:srgbClr val="5F5F5F"/>
                    </a:gs>
                    <a:gs pos="100000">
                      <a:srgbClr val="5F5F5F">
                        <a:gamma/>
                        <a:tint val="50196"/>
                        <a:invGamma/>
                      </a:srgbClr>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grpSp>
        </p:grpSp>
        <p:grpSp>
          <p:nvGrpSpPr>
            <p:cNvPr id="307222" name="Group 22"/>
            <p:cNvGrpSpPr>
              <a:grpSpLocks/>
            </p:cNvGrpSpPr>
            <p:nvPr/>
          </p:nvGrpSpPr>
          <p:grpSpPr bwMode="auto">
            <a:xfrm>
              <a:off x="2285" y="3379"/>
              <a:ext cx="1443" cy="774"/>
              <a:chOff x="2285" y="3379"/>
              <a:chExt cx="1443" cy="774"/>
            </a:xfrm>
          </p:grpSpPr>
          <p:grpSp>
            <p:nvGrpSpPr>
              <p:cNvPr id="307223" name="Group 23"/>
              <p:cNvGrpSpPr>
                <a:grpSpLocks/>
              </p:cNvGrpSpPr>
              <p:nvPr/>
            </p:nvGrpSpPr>
            <p:grpSpPr bwMode="auto">
              <a:xfrm>
                <a:off x="2679" y="3379"/>
                <a:ext cx="769" cy="385"/>
                <a:chOff x="2679" y="3379"/>
                <a:chExt cx="769" cy="385"/>
              </a:xfrm>
            </p:grpSpPr>
            <p:sp>
              <p:nvSpPr>
                <p:cNvPr id="307224" name="Freeform 24"/>
                <p:cNvSpPr>
                  <a:spLocks/>
                </p:cNvSpPr>
                <p:nvPr/>
              </p:nvSpPr>
              <p:spPr bwMode="auto">
                <a:xfrm>
                  <a:off x="2679" y="3379"/>
                  <a:ext cx="433" cy="289"/>
                </a:xfrm>
                <a:custGeom>
                  <a:avLst/>
                  <a:gdLst>
                    <a:gd name="T0" fmla="*/ 432 w 433"/>
                    <a:gd name="T1" fmla="*/ 0 h 289"/>
                    <a:gd name="T2" fmla="*/ 48 w 433"/>
                    <a:gd name="T3" fmla="*/ 48 h 289"/>
                    <a:gd name="T4" fmla="*/ 0 w 433"/>
                    <a:gd name="T5" fmla="*/ 288 h 289"/>
                    <a:gd name="T6" fmla="*/ 432 w 433"/>
                    <a:gd name="T7" fmla="*/ 0 h 289"/>
                  </a:gdLst>
                  <a:ahLst/>
                  <a:cxnLst>
                    <a:cxn ang="0">
                      <a:pos x="T0" y="T1"/>
                    </a:cxn>
                    <a:cxn ang="0">
                      <a:pos x="T2" y="T3"/>
                    </a:cxn>
                    <a:cxn ang="0">
                      <a:pos x="T4" y="T5"/>
                    </a:cxn>
                    <a:cxn ang="0">
                      <a:pos x="T6" y="T7"/>
                    </a:cxn>
                  </a:cxnLst>
                  <a:rect l="0" t="0" r="r" b="b"/>
                  <a:pathLst>
                    <a:path w="433" h="289">
                      <a:moveTo>
                        <a:pt x="432" y="0"/>
                      </a:moveTo>
                      <a:lnTo>
                        <a:pt x="48" y="48"/>
                      </a:lnTo>
                      <a:lnTo>
                        <a:pt x="0" y="288"/>
                      </a:lnTo>
                      <a:lnTo>
                        <a:pt x="432" y="0"/>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25" name="Freeform 25"/>
                <p:cNvSpPr>
                  <a:spLocks/>
                </p:cNvSpPr>
                <p:nvPr/>
              </p:nvSpPr>
              <p:spPr bwMode="auto">
                <a:xfrm>
                  <a:off x="2679" y="3379"/>
                  <a:ext cx="529" cy="289"/>
                </a:xfrm>
                <a:custGeom>
                  <a:avLst/>
                  <a:gdLst>
                    <a:gd name="T0" fmla="*/ 0 w 529"/>
                    <a:gd name="T1" fmla="*/ 288 h 289"/>
                    <a:gd name="T2" fmla="*/ 528 w 529"/>
                    <a:gd name="T3" fmla="*/ 144 h 289"/>
                    <a:gd name="T4" fmla="*/ 432 w 529"/>
                    <a:gd name="T5" fmla="*/ 0 h 289"/>
                    <a:gd name="T6" fmla="*/ 0 w 529"/>
                    <a:gd name="T7" fmla="*/ 288 h 289"/>
                  </a:gdLst>
                  <a:ahLst/>
                  <a:cxnLst>
                    <a:cxn ang="0">
                      <a:pos x="T0" y="T1"/>
                    </a:cxn>
                    <a:cxn ang="0">
                      <a:pos x="T2" y="T3"/>
                    </a:cxn>
                    <a:cxn ang="0">
                      <a:pos x="T4" y="T5"/>
                    </a:cxn>
                    <a:cxn ang="0">
                      <a:pos x="T6" y="T7"/>
                    </a:cxn>
                  </a:cxnLst>
                  <a:rect l="0" t="0" r="r" b="b"/>
                  <a:pathLst>
                    <a:path w="529" h="289">
                      <a:moveTo>
                        <a:pt x="0" y="288"/>
                      </a:moveTo>
                      <a:lnTo>
                        <a:pt x="528" y="144"/>
                      </a:lnTo>
                      <a:lnTo>
                        <a:pt x="432" y="0"/>
                      </a:lnTo>
                      <a:lnTo>
                        <a:pt x="0" y="288"/>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26" name="Freeform 26"/>
                <p:cNvSpPr>
                  <a:spLocks/>
                </p:cNvSpPr>
                <p:nvPr/>
              </p:nvSpPr>
              <p:spPr bwMode="auto">
                <a:xfrm>
                  <a:off x="2679" y="3523"/>
                  <a:ext cx="769" cy="145"/>
                </a:xfrm>
                <a:custGeom>
                  <a:avLst/>
                  <a:gdLst>
                    <a:gd name="T0" fmla="*/ 0 w 769"/>
                    <a:gd name="T1" fmla="*/ 144 h 145"/>
                    <a:gd name="T2" fmla="*/ 528 w 769"/>
                    <a:gd name="T3" fmla="*/ 0 h 145"/>
                    <a:gd name="T4" fmla="*/ 768 w 769"/>
                    <a:gd name="T5" fmla="*/ 48 h 145"/>
                    <a:gd name="T6" fmla="*/ 0 w 769"/>
                    <a:gd name="T7" fmla="*/ 144 h 145"/>
                  </a:gdLst>
                  <a:ahLst/>
                  <a:cxnLst>
                    <a:cxn ang="0">
                      <a:pos x="T0" y="T1"/>
                    </a:cxn>
                    <a:cxn ang="0">
                      <a:pos x="T2" y="T3"/>
                    </a:cxn>
                    <a:cxn ang="0">
                      <a:pos x="T4" y="T5"/>
                    </a:cxn>
                    <a:cxn ang="0">
                      <a:pos x="T6" y="T7"/>
                    </a:cxn>
                  </a:cxnLst>
                  <a:rect l="0" t="0" r="r" b="b"/>
                  <a:pathLst>
                    <a:path w="769" h="145">
                      <a:moveTo>
                        <a:pt x="0" y="144"/>
                      </a:moveTo>
                      <a:lnTo>
                        <a:pt x="528" y="0"/>
                      </a:lnTo>
                      <a:lnTo>
                        <a:pt x="768" y="48"/>
                      </a:lnTo>
                      <a:lnTo>
                        <a:pt x="0" y="144"/>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27" name="Freeform 27"/>
                <p:cNvSpPr>
                  <a:spLocks/>
                </p:cNvSpPr>
                <p:nvPr/>
              </p:nvSpPr>
              <p:spPr bwMode="auto">
                <a:xfrm>
                  <a:off x="2679" y="3571"/>
                  <a:ext cx="769" cy="193"/>
                </a:xfrm>
                <a:custGeom>
                  <a:avLst/>
                  <a:gdLst>
                    <a:gd name="T0" fmla="*/ 0 w 769"/>
                    <a:gd name="T1" fmla="*/ 96 h 193"/>
                    <a:gd name="T2" fmla="*/ 768 w 769"/>
                    <a:gd name="T3" fmla="*/ 0 h 193"/>
                    <a:gd name="T4" fmla="*/ 576 w 769"/>
                    <a:gd name="T5" fmla="*/ 192 h 193"/>
                    <a:gd name="T6" fmla="*/ 0 w 769"/>
                    <a:gd name="T7" fmla="*/ 96 h 193"/>
                  </a:gdLst>
                  <a:ahLst/>
                  <a:cxnLst>
                    <a:cxn ang="0">
                      <a:pos x="T0" y="T1"/>
                    </a:cxn>
                    <a:cxn ang="0">
                      <a:pos x="T2" y="T3"/>
                    </a:cxn>
                    <a:cxn ang="0">
                      <a:pos x="T4" y="T5"/>
                    </a:cxn>
                    <a:cxn ang="0">
                      <a:pos x="T6" y="T7"/>
                    </a:cxn>
                  </a:cxnLst>
                  <a:rect l="0" t="0" r="r" b="b"/>
                  <a:pathLst>
                    <a:path w="769" h="193">
                      <a:moveTo>
                        <a:pt x="0" y="96"/>
                      </a:moveTo>
                      <a:lnTo>
                        <a:pt x="768" y="0"/>
                      </a:lnTo>
                      <a:lnTo>
                        <a:pt x="576" y="192"/>
                      </a:lnTo>
                      <a:lnTo>
                        <a:pt x="0" y="96"/>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grpSp>
          <p:sp>
            <p:nvSpPr>
              <p:cNvPr id="307228" name="Rectangle 28"/>
              <p:cNvSpPr>
                <a:spLocks noChangeArrowheads="1"/>
              </p:cNvSpPr>
              <p:nvPr/>
            </p:nvSpPr>
            <p:spPr bwMode="auto">
              <a:xfrm>
                <a:off x="2285" y="3869"/>
                <a:ext cx="1443"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GL_TRIANGLE_FAN</a:t>
                </a:r>
              </a:p>
            </p:txBody>
          </p:sp>
        </p:grpSp>
        <p:grpSp>
          <p:nvGrpSpPr>
            <p:cNvPr id="307229" name="Group 29"/>
            <p:cNvGrpSpPr>
              <a:grpSpLocks/>
            </p:cNvGrpSpPr>
            <p:nvPr/>
          </p:nvGrpSpPr>
          <p:grpSpPr bwMode="auto">
            <a:xfrm>
              <a:off x="340" y="2067"/>
              <a:ext cx="913" cy="539"/>
              <a:chOff x="340" y="2067"/>
              <a:chExt cx="913" cy="539"/>
            </a:xfrm>
          </p:grpSpPr>
          <p:sp>
            <p:nvSpPr>
              <p:cNvPr id="307230" name="Rectangle 30"/>
              <p:cNvSpPr>
                <a:spLocks noChangeArrowheads="1"/>
              </p:cNvSpPr>
              <p:nvPr/>
            </p:nvSpPr>
            <p:spPr bwMode="auto">
              <a:xfrm>
                <a:off x="340" y="2322"/>
                <a:ext cx="913"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GL_POINTS</a:t>
                </a:r>
              </a:p>
            </p:txBody>
          </p:sp>
          <p:grpSp>
            <p:nvGrpSpPr>
              <p:cNvPr id="307231" name="Group 31"/>
              <p:cNvGrpSpPr>
                <a:grpSpLocks/>
              </p:cNvGrpSpPr>
              <p:nvPr/>
            </p:nvGrpSpPr>
            <p:grpSpPr bwMode="auto">
              <a:xfrm>
                <a:off x="740" y="2067"/>
                <a:ext cx="180" cy="164"/>
                <a:chOff x="740" y="2067"/>
                <a:chExt cx="180" cy="164"/>
              </a:xfrm>
            </p:grpSpPr>
            <p:sp>
              <p:nvSpPr>
                <p:cNvPr id="307232" name="Rectangle 32"/>
                <p:cNvSpPr>
                  <a:spLocks noChangeArrowheads="1"/>
                </p:cNvSpPr>
                <p:nvPr/>
              </p:nvSpPr>
              <p:spPr bwMode="auto">
                <a:xfrm>
                  <a:off x="770" y="2067"/>
                  <a:ext cx="21" cy="1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307233" name="Rectangle 33"/>
                <p:cNvSpPr>
                  <a:spLocks noChangeArrowheads="1"/>
                </p:cNvSpPr>
                <p:nvPr/>
              </p:nvSpPr>
              <p:spPr bwMode="auto">
                <a:xfrm>
                  <a:off x="861" y="2094"/>
                  <a:ext cx="21" cy="1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307234" name="Rectangle 34"/>
                <p:cNvSpPr>
                  <a:spLocks noChangeArrowheads="1"/>
                </p:cNvSpPr>
                <p:nvPr/>
              </p:nvSpPr>
              <p:spPr bwMode="auto">
                <a:xfrm>
                  <a:off x="740" y="2172"/>
                  <a:ext cx="21" cy="1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307235" name="Rectangle 35"/>
                <p:cNvSpPr>
                  <a:spLocks noChangeArrowheads="1"/>
                </p:cNvSpPr>
                <p:nvPr/>
              </p:nvSpPr>
              <p:spPr bwMode="auto">
                <a:xfrm>
                  <a:off x="899" y="2212"/>
                  <a:ext cx="21" cy="1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grpSp>
        <p:grpSp>
          <p:nvGrpSpPr>
            <p:cNvPr id="307236" name="Group 36"/>
            <p:cNvGrpSpPr>
              <a:grpSpLocks/>
            </p:cNvGrpSpPr>
            <p:nvPr/>
          </p:nvGrpSpPr>
          <p:grpSpPr bwMode="auto">
            <a:xfrm>
              <a:off x="1256" y="1514"/>
              <a:ext cx="826" cy="667"/>
              <a:chOff x="1256" y="1514"/>
              <a:chExt cx="826" cy="667"/>
            </a:xfrm>
          </p:grpSpPr>
          <p:grpSp>
            <p:nvGrpSpPr>
              <p:cNvPr id="307237" name="Group 37"/>
              <p:cNvGrpSpPr>
                <a:grpSpLocks/>
              </p:cNvGrpSpPr>
              <p:nvPr/>
            </p:nvGrpSpPr>
            <p:grpSpPr bwMode="auto">
              <a:xfrm>
                <a:off x="1434" y="1514"/>
                <a:ext cx="528" cy="336"/>
                <a:chOff x="1434" y="1514"/>
                <a:chExt cx="528" cy="336"/>
              </a:xfrm>
            </p:grpSpPr>
            <p:sp>
              <p:nvSpPr>
                <p:cNvPr id="307238" name="Line 38"/>
                <p:cNvSpPr>
                  <a:spLocks noChangeShapeType="1"/>
                </p:cNvSpPr>
                <p:nvPr/>
              </p:nvSpPr>
              <p:spPr bwMode="auto">
                <a:xfrm flipV="1">
                  <a:off x="1434" y="1514"/>
                  <a:ext cx="328" cy="32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307239" name="Line 39"/>
                <p:cNvSpPr>
                  <a:spLocks noChangeShapeType="1"/>
                </p:cNvSpPr>
                <p:nvPr/>
              </p:nvSpPr>
              <p:spPr bwMode="auto">
                <a:xfrm>
                  <a:off x="1762" y="1628"/>
                  <a:ext cx="200" cy="22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307240" name="Rectangle 40"/>
              <p:cNvSpPr>
                <a:spLocks noChangeArrowheads="1"/>
              </p:cNvSpPr>
              <p:nvPr/>
            </p:nvSpPr>
            <p:spPr bwMode="auto">
              <a:xfrm>
                <a:off x="1256" y="1897"/>
                <a:ext cx="826"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GL_LINES</a:t>
                </a:r>
              </a:p>
            </p:txBody>
          </p:sp>
        </p:grpSp>
        <p:grpSp>
          <p:nvGrpSpPr>
            <p:cNvPr id="307241" name="Group 41"/>
            <p:cNvGrpSpPr>
              <a:grpSpLocks/>
            </p:cNvGrpSpPr>
            <p:nvPr/>
          </p:nvGrpSpPr>
          <p:grpSpPr bwMode="auto">
            <a:xfrm>
              <a:off x="3262" y="1453"/>
              <a:ext cx="1178" cy="1061"/>
              <a:chOff x="3262" y="1453"/>
              <a:chExt cx="1178" cy="1061"/>
            </a:xfrm>
          </p:grpSpPr>
          <p:sp>
            <p:nvSpPr>
              <p:cNvPr id="307242" name="Freeform 42"/>
              <p:cNvSpPr>
                <a:spLocks/>
              </p:cNvSpPr>
              <p:nvPr/>
            </p:nvSpPr>
            <p:spPr bwMode="auto">
              <a:xfrm>
                <a:off x="3564" y="1453"/>
                <a:ext cx="665" cy="715"/>
              </a:xfrm>
              <a:custGeom>
                <a:avLst/>
                <a:gdLst>
                  <a:gd name="T0" fmla="*/ 336 w 665"/>
                  <a:gd name="T1" fmla="*/ 307 h 715"/>
                  <a:gd name="T2" fmla="*/ 243 w 665"/>
                  <a:gd name="T3" fmla="*/ 50 h 715"/>
                  <a:gd name="T4" fmla="*/ 586 w 665"/>
                  <a:gd name="T5" fmla="*/ 0 h 715"/>
                  <a:gd name="T6" fmla="*/ 0 w 665"/>
                  <a:gd name="T7" fmla="*/ 264 h 715"/>
                  <a:gd name="T8" fmla="*/ 429 w 665"/>
                  <a:gd name="T9" fmla="*/ 714 h 715"/>
                  <a:gd name="T10" fmla="*/ 664 w 665"/>
                  <a:gd name="T11" fmla="*/ 278 h 715"/>
                  <a:gd name="T12" fmla="*/ 336 w 665"/>
                  <a:gd name="T13" fmla="*/ 307 h 715"/>
                </a:gdLst>
                <a:ahLst/>
                <a:cxnLst>
                  <a:cxn ang="0">
                    <a:pos x="T0" y="T1"/>
                  </a:cxn>
                  <a:cxn ang="0">
                    <a:pos x="T2" y="T3"/>
                  </a:cxn>
                  <a:cxn ang="0">
                    <a:pos x="T4" y="T5"/>
                  </a:cxn>
                  <a:cxn ang="0">
                    <a:pos x="T6" y="T7"/>
                  </a:cxn>
                  <a:cxn ang="0">
                    <a:pos x="T8" y="T9"/>
                  </a:cxn>
                  <a:cxn ang="0">
                    <a:pos x="T10" y="T11"/>
                  </a:cxn>
                  <a:cxn ang="0">
                    <a:pos x="T12" y="T13"/>
                  </a:cxn>
                </a:cxnLst>
                <a:rect l="0" t="0" r="r" b="b"/>
                <a:pathLst>
                  <a:path w="665" h="715">
                    <a:moveTo>
                      <a:pt x="336" y="307"/>
                    </a:moveTo>
                    <a:lnTo>
                      <a:pt x="243" y="50"/>
                    </a:lnTo>
                    <a:lnTo>
                      <a:pt x="586" y="0"/>
                    </a:lnTo>
                    <a:lnTo>
                      <a:pt x="0" y="264"/>
                    </a:lnTo>
                    <a:lnTo>
                      <a:pt x="429" y="714"/>
                    </a:lnTo>
                    <a:lnTo>
                      <a:pt x="664" y="278"/>
                    </a:lnTo>
                    <a:lnTo>
                      <a:pt x="336" y="307"/>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43" name="Rectangle 43"/>
              <p:cNvSpPr>
                <a:spLocks noChangeArrowheads="1"/>
              </p:cNvSpPr>
              <p:nvPr/>
            </p:nvSpPr>
            <p:spPr bwMode="auto">
              <a:xfrm>
                <a:off x="3262" y="2230"/>
                <a:ext cx="1178"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GL_LINE_LOOP</a:t>
                </a:r>
              </a:p>
            </p:txBody>
          </p:sp>
        </p:grpSp>
        <p:grpSp>
          <p:nvGrpSpPr>
            <p:cNvPr id="307244" name="Group 44"/>
            <p:cNvGrpSpPr>
              <a:grpSpLocks/>
            </p:cNvGrpSpPr>
            <p:nvPr/>
          </p:nvGrpSpPr>
          <p:grpSpPr bwMode="auto">
            <a:xfrm>
              <a:off x="1985" y="1417"/>
              <a:ext cx="1267" cy="1097"/>
              <a:chOff x="1985" y="1417"/>
              <a:chExt cx="1267" cy="1097"/>
            </a:xfrm>
          </p:grpSpPr>
          <p:sp>
            <p:nvSpPr>
              <p:cNvPr id="307245" name="Freeform 45"/>
              <p:cNvSpPr>
                <a:spLocks/>
              </p:cNvSpPr>
              <p:nvPr/>
            </p:nvSpPr>
            <p:spPr bwMode="auto">
              <a:xfrm>
                <a:off x="2214" y="1417"/>
                <a:ext cx="908" cy="665"/>
              </a:xfrm>
              <a:custGeom>
                <a:avLst/>
                <a:gdLst>
                  <a:gd name="T0" fmla="*/ 393 w 908"/>
                  <a:gd name="T1" fmla="*/ 471 h 665"/>
                  <a:gd name="T2" fmla="*/ 115 w 908"/>
                  <a:gd name="T3" fmla="*/ 79 h 665"/>
                  <a:gd name="T4" fmla="*/ 0 w 908"/>
                  <a:gd name="T5" fmla="*/ 379 h 665"/>
                  <a:gd name="T6" fmla="*/ 907 w 908"/>
                  <a:gd name="T7" fmla="*/ 229 h 665"/>
                  <a:gd name="T8" fmla="*/ 407 w 908"/>
                  <a:gd name="T9" fmla="*/ 0 h 665"/>
                  <a:gd name="T10" fmla="*/ 715 w 908"/>
                  <a:gd name="T11" fmla="*/ 557 h 665"/>
                  <a:gd name="T12" fmla="*/ 315 w 908"/>
                  <a:gd name="T13" fmla="*/ 664 h 665"/>
                </a:gdLst>
                <a:ahLst/>
                <a:cxnLst>
                  <a:cxn ang="0">
                    <a:pos x="T0" y="T1"/>
                  </a:cxn>
                  <a:cxn ang="0">
                    <a:pos x="T2" y="T3"/>
                  </a:cxn>
                  <a:cxn ang="0">
                    <a:pos x="T4" y="T5"/>
                  </a:cxn>
                  <a:cxn ang="0">
                    <a:pos x="T6" y="T7"/>
                  </a:cxn>
                  <a:cxn ang="0">
                    <a:pos x="T8" y="T9"/>
                  </a:cxn>
                  <a:cxn ang="0">
                    <a:pos x="T10" y="T11"/>
                  </a:cxn>
                  <a:cxn ang="0">
                    <a:pos x="T12" y="T13"/>
                  </a:cxn>
                </a:cxnLst>
                <a:rect l="0" t="0" r="r" b="b"/>
                <a:pathLst>
                  <a:path w="908" h="665">
                    <a:moveTo>
                      <a:pt x="393" y="471"/>
                    </a:moveTo>
                    <a:lnTo>
                      <a:pt x="115" y="79"/>
                    </a:lnTo>
                    <a:lnTo>
                      <a:pt x="0" y="379"/>
                    </a:lnTo>
                    <a:lnTo>
                      <a:pt x="907" y="229"/>
                    </a:lnTo>
                    <a:lnTo>
                      <a:pt x="407" y="0"/>
                    </a:lnTo>
                    <a:lnTo>
                      <a:pt x="715" y="557"/>
                    </a:lnTo>
                    <a:lnTo>
                      <a:pt x="315" y="664"/>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46" name="Rectangle 46"/>
              <p:cNvSpPr>
                <a:spLocks noChangeArrowheads="1"/>
              </p:cNvSpPr>
              <p:nvPr/>
            </p:nvSpPr>
            <p:spPr bwMode="auto">
              <a:xfrm>
                <a:off x="1985" y="2230"/>
                <a:ext cx="1267"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GL_LINE_STRIP</a:t>
                </a:r>
              </a:p>
            </p:txBody>
          </p:sp>
        </p:grpSp>
        <p:grpSp>
          <p:nvGrpSpPr>
            <p:cNvPr id="307247" name="Group 47"/>
            <p:cNvGrpSpPr>
              <a:grpSpLocks/>
            </p:cNvGrpSpPr>
            <p:nvPr/>
          </p:nvGrpSpPr>
          <p:grpSpPr bwMode="auto">
            <a:xfrm>
              <a:off x="1666" y="2546"/>
              <a:ext cx="1178" cy="804"/>
              <a:chOff x="1666" y="2546"/>
              <a:chExt cx="1178" cy="804"/>
            </a:xfrm>
          </p:grpSpPr>
          <p:grpSp>
            <p:nvGrpSpPr>
              <p:cNvPr id="307248" name="Group 48"/>
              <p:cNvGrpSpPr>
                <a:grpSpLocks/>
              </p:cNvGrpSpPr>
              <p:nvPr/>
            </p:nvGrpSpPr>
            <p:grpSpPr bwMode="auto">
              <a:xfrm>
                <a:off x="1936" y="2546"/>
                <a:ext cx="730" cy="437"/>
                <a:chOff x="1936" y="2546"/>
                <a:chExt cx="730" cy="437"/>
              </a:xfrm>
            </p:grpSpPr>
            <p:sp>
              <p:nvSpPr>
                <p:cNvPr id="307249" name="Freeform 49"/>
                <p:cNvSpPr>
                  <a:spLocks/>
                </p:cNvSpPr>
                <p:nvPr/>
              </p:nvSpPr>
              <p:spPr bwMode="auto">
                <a:xfrm>
                  <a:off x="1936" y="2546"/>
                  <a:ext cx="244" cy="187"/>
                </a:xfrm>
                <a:custGeom>
                  <a:avLst/>
                  <a:gdLst>
                    <a:gd name="T0" fmla="*/ 158 w 244"/>
                    <a:gd name="T1" fmla="*/ 0 h 187"/>
                    <a:gd name="T2" fmla="*/ 0 w 244"/>
                    <a:gd name="T3" fmla="*/ 171 h 187"/>
                    <a:gd name="T4" fmla="*/ 243 w 244"/>
                    <a:gd name="T5" fmla="*/ 186 h 187"/>
                    <a:gd name="T6" fmla="*/ 158 w 244"/>
                    <a:gd name="T7" fmla="*/ 0 h 187"/>
                  </a:gdLst>
                  <a:ahLst/>
                  <a:cxnLst>
                    <a:cxn ang="0">
                      <a:pos x="T0" y="T1"/>
                    </a:cxn>
                    <a:cxn ang="0">
                      <a:pos x="T2" y="T3"/>
                    </a:cxn>
                    <a:cxn ang="0">
                      <a:pos x="T4" y="T5"/>
                    </a:cxn>
                    <a:cxn ang="0">
                      <a:pos x="T6" y="T7"/>
                    </a:cxn>
                  </a:cxnLst>
                  <a:rect l="0" t="0" r="r" b="b"/>
                  <a:pathLst>
                    <a:path w="244" h="187">
                      <a:moveTo>
                        <a:pt x="158" y="0"/>
                      </a:moveTo>
                      <a:lnTo>
                        <a:pt x="0" y="171"/>
                      </a:lnTo>
                      <a:lnTo>
                        <a:pt x="243" y="186"/>
                      </a:lnTo>
                      <a:lnTo>
                        <a:pt x="158" y="0"/>
                      </a:lnTo>
                    </a:path>
                  </a:pathLst>
                </a:custGeom>
                <a:solidFill>
                  <a:schemeClr val="accent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50" name="Freeform 50"/>
                <p:cNvSpPr>
                  <a:spLocks/>
                </p:cNvSpPr>
                <p:nvPr/>
              </p:nvSpPr>
              <p:spPr bwMode="auto">
                <a:xfrm>
                  <a:off x="2215" y="2696"/>
                  <a:ext cx="451" cy="287"/>
                </a:xfrm>
                <a:custGeom>
                  <a:avLst/>
                  <a:gdLst>
                    <a:gd name="T0" fmla="*/ 129 w 451"/>
                    <a:gd name="T1" fmla="*/ 0 h 287"/>
                    <a:gd name="T2" fmla="*/ 0 w 451"/>
                    <a:gd name="T3" fmla="*/ 179 h 287"/>
                    <a:gd name="T4" fmla="*/ 450 w 451"/>
                    <a:gd name="T5" fmla="*/ 286 h 287"/>
                    <a:gd name="T6" fmla="*/ 129 w 451"/>
                    <a:gd name="T7" fmla="*/ 0 h 287"/>
                  </a:gdLst>
                  <a:ahLst/>
                  <a:cxnLst>
                    <a:cxn ang="0">
                      <a:pos x="T0" y="T1"/>
                    </a:cxn>
                    <a:cxn ang="0">
                      <a:pos x="T2" y="T3"/>
                    </a:cxn>
                    <a:cxn ang="0">
                      <a:pos x="T4" y="T5"/>
                    </a:cxn>
                    <a:cxn ang="0">
                      <a:pos x="T6" y="T7"/>
                    </a:cxn>
                  </a:cxnLst>
                  <a:rect l="0" t="0" r="r" b="b"/>
                  <a:pathLst>
                    <a:path w="451" h="287">
                      <a:moveTo>
                        <a:pt x="129" y="0"/>
                      </a:moveTo>
                      <a:lnTo>
                        <a:pt x="0" y="179"/>
                      </a:lnTo>
                      <a:lnTo>
                        <a:pt x="450" y="286"/>
                      </a:lnTo>
                      <a:lnTo>
                        <a:pt x="129" y="0"/>
                      </a:lnTo>
                    </a:path>
                  </a:pathLst>
                </a:custGeom>
                <a:solidFill>
                  <a:schemeClr val="accent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grpSp>
          <p:sp>
            <p:nvSpPr>
              <p:cNvPr id="307251" name="Rectangle 51"/>
              <p:cNvSpPr>
                <a:spLocks noChangeArrowheads="1"/>
              </p:cNvSpPr>
              <p:nvPr/>
            </p:nvSpPr>
            <p:spPr bwMode="auto">
              <a:xfrm>
                <a:off x="1666" y="3066"/>
                <a:ext cx="1178"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GL_TRIANGLES</a:t>
                </a:r>
              </a:p>
            </p:txBody>
          </p:sp>
        </p:grpSp>
        <p:grpSp>
          <p:nvGrpSpPr>
            <p:cNvPr id="307252" name="Group 52"/>
            <p:cNvGrpSpPr>
              <a:grpSpLocks/>
            </p:cNvGrpSpPr>
            <p:nvPr/>
          </p:nvGrpSpPr>
          <p:grpSpPr bwMode="auto">
            <a:xfrm>
              <a:off x="3680" y="2648"/>
              <a:ext cx="826" cy="1119"/>
              <a:chOff x="3680" y="2648"/>
              <a:chExt cx="826" cy="1119"/>
            </a:xfrm>
          </p:grpSpPr>
          <p:grpSp>
            <p:nvGrpSpPr>
              <p:cNvPr id="307253" name="Group 53"/>
              <p:cNvGrpSpPr>
                <a:grpSpLocks/>
              </p:cNvGrpSpPr>
              <p:nvPr/>
            </p:nvGrpSpPr>
            <p:grpSpPr bwMode="auto">
              <a:xfrm>
                <a:off x="3842" y="2648"/>
                <a:ext cx="484" cy="718"/>
                <a:chOff x="3842" y="2648"/>
                <a:chExt cx="484" cy="718"/>
              </a:xfrm>
            </p:grpSpPr>
            <p:sp>
              <p:nvSpPr>
                <p:cNvPr id="307254" name="Freeform 54"/>
                <p:cNvSpPr>
                  <a:spLocks/>
                </p:cNvSpPr>
                <p:nvPr/>
              </p:nvSpPr>
              <p:spPr bwMode="auto">
                <a:xfrm>
                  <a:off x="3842" y="2648"/>
                  <a:ext cx="386" cy="337"/>
                </a:xfrm>
                <a:custGeom>
                  <a:avLst/>
                  <a:gdLst>
                    <a:gd name="T0" fmla="*/ 0 w 386"/>
                    <a:gd name="T1" fmla="*/ 239 h 337"/>
                    <a:gd name="T2" fmla="*/ 127 w 386"/>
                    <a:gd name="T3" fmla="*/ 0 h 337"/>
                    <a:gd name="T4" fmla="*/ 385 w 386"/>
                    <a:gd name="T5" fmla="*/ 102 h 337"/>
                    <a:gd name="T6" fmla="*/ 268 w 386"/>
                    <a:gd name="T7" fmla="*/ 336 h 337"/>
                    <a:gd name="T8" fmla="*/ 0 w 386"/>
                    <a:gd name="T9" fmla="*/ 239 h 337"/>
                  </a:gdLst>
                  <a:ahLst/>
                  <a:cxnLst>
                    <a:cxn ang="0">
                      <a:pos x="T0" y="T1"/>
                    </a:cxn>
                    <a:cxn ang="0">
                      <a:pos x="T2" y="T3"/>
                    </a:cxn>
                    <a:cxn ang="0">
                      <a:pos x="T4" y="T5"/>
                    </a:cxn>
                    <a:cxn ang="0">
                      <a:pos x="T6" y="T7"/>
                    </a:cxn>
                    <a:cxn ang="0">
                      <a:pos x="T8" y="T9"/>
                    </a:cxn>
                  </a:cxnLst>
                  <a:rect l="0" t="0" r="r" b="b"/>
                  <a:pathLst>
                    <a:path w="386" h="337">
                      <a:moveTo>
                        <a:pt x="0" y="239"/>
                      </a:moveTo>
                      <a:lnTo>
                        <a:pt x="127" y="0"/>
                      </a:lnTo>
                      <a:lnTo>
                        <a:pt x="385" y="102"/>
                      </a:lnTo>
                      <a:lnTo>
                        <a:pt x="268" y="336"/>
                      </a:lnTo>
                      <a:lnTo>
                        <a:pt x="0" y="239"/>
                      </a:lnTo>
                    </a:path>
                  </a:pathLst>
                </a:custGeom>
                <a:solidFill>
                  <a:schemeClr val="accent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07255" name="Freeform 55"/>
                <p:cNvSpPr>
                  <a:spLocks/>
                </p:cNvSpPr>
                <p:nvPr/>
              </p:nvSpPr>
              <p:spPr bwMode="auto">
                <a:xfrm>
                  <a:off x="3842" y="3140"/>
                  <a:ext cx="484" cy="226"/>
                </a:xfrm>
                <a:custGeom>
                  <a:avLst/>
                  <a:gdLst>
                    <a:gd name="T0" fmla="*/ 0 w 484"/>
                    <a:gd name="T1" fmla="*/ 225 h 226"/>
                    <a:gd name="T2" fmla="*/ 83 w 484"/>
                    <a:gd name="T3" fmla="*/ 0 h 226"/>
                    <a:gd name="T4" fmla="*/ 483 w 484"/>
                    <a:gd name="T5" fmla="*/ 0 h 226"/>
                    <a:gd name="T6" fmla="*/ 444 w 484"/>
                    <a:gd name="T7" fmla="*/ 88 h 226"/>
                    <a:gd name="T8" fmla="*/ 0 w 484"/>
                    <a:gd name="T9" fmla="*/ 225 h 226"/>
                  </a:gdLst>
                  <a:ahLst/>
                  <a:cxnLst>
                    <a:cxn ang="0">
                      <a:pos x="T0" y="T1"/>
                    </a:cxn>
                    <a:cxn ang="0">
                      <a:pos x="T2" y="T3"/>
                    </a:cxn>
                    <a:cxn ang="0">
                      <a:pos x="T4" y="T5"/>
                    </a:cxn>
                    <a:cxn ang="0">
                      <a:pos x="T6" y="T7"/>
                    </a:cxn>
                    <a:cxn ang="0">
                      <a:pos x="T8" y="T9"/>
                    </a:cxn>
                  </a:cxnLst>
                  <a:rect l="0" t="0" r="r" b="b"/>
                  <a:pathLst>
                    <a:path w="484" h="226">
                      <a:moveTo>
                        <a:pt x="0" y="225"/>
                      </a:moveTo>
                      <a:lnTo>
                        <a:pt x="83" y="0"/>
                      </a:lnTo>
                      <a:lnTo>
                        <a:pt x="483" y="0"/>
                      </a:lnTo>
                      <a:lnTo>
                        <a:pt x="444" y="88"/>
                      </a:lnTo>
                      <a:lnTo>
                        <a:pt x="0" y="225"/>
                      </a:lnTo>
                    </a:path>
                  </a:pathLst>
                </a:custGeom>
                <a:solidFill>
                  <a:schemeClr val="accent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grpSp>
          <p:sp>
            <p:nvSpPr>
              <p:cNvPr id="307256" name="Rectangle 56"/>
              <p:cNvSpPr>
                <a:spLocks noChangeArrowheads="1"/>
              </p:cNvSpPr>
              <p:nvPr/>
            </p:nvSpPr>
            <p:spPr bwMode="auto">
              <a:xfrm>
                <a:off x="3680" y="3482"/>
                <a:ext cx="826" cy="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800" b="1">
                    <a:effectLst>
                      <a:outerShdw blurRad="38100" dist="38100" dir="2700000" algn="tl">
                        <a:srgbClr val="C0C0C0"/>
                      </a:outerShdw>
                    </a:effectLst>
                    <a:latin typeface="Courier New" panose="02070309020205020404" pitchFamily="49" charset="0"/>
                  </a:rPr>
                  <a:t>GL_QUADS</a:t>
                </a:r>
              </a:p>
            </p:txBody>
          </p:sp>
        </p:grpSp>
      </p:grpSp>
      <p:sp>
        <p:nvSpPr>
          <p:cNvPr id="307257" name="Text Box 57"/>
          <p:cNvSpPr txBox="1">
            <a:spLocks noChangeArrowheads="1"/>
          </p:cNvSpPr>
          <p:nvPr/>
        </p:nvSpPr>
        <p:spPr bwMode="auto">
          <a:xfrm>
            <a:off x="179388" y="1916113"/>
            <a:ext cx="7777162"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buFontTx/>
              <a:buChar char="•"/>
            </a:pPr>
            <a:r>
              <a:rPr lang="en-US" altLang="ar-EG" sz="2600">
                <a:latin typeface="Constantia" panose="02030602050306030303" pitchFamily="18" charset="0"/>
                <a:cs typeface="Times New Roman" panose="02020603050405020304" pitchFamily="18" charset="0"/>
              </a:rPr>
              <a:t>All geometric primitives are specified by vertices</a:t>
            </a:r>
          </a:p>
        </p:txBody>
      </p:sp>
    </p:spTree>
    <p:extLst>
      <p:ext uri="{BB962C8B-B14F-4D97-AF65-F5344CB8AC3E}">
        <p14:creationId xmlns:p14="http://schemas.microsoft.com/office/powerpoint/2010/main" val="213736773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01F5813-0385-456B-9234-B41EFB058F6B}" type="slidenum">
              <a:rPr lang="en-US" altLang="ar-EG"/>
              <a:pPr/>
              <a:t>32</a:t>
            </a:fld>
            <a:endParaRPr lang="en-US" altLang="ar-EG"/>
          </a:p>
        </p:txBody>
      </p:sp>
      <p:sp>
        <p:nvSpPr>
          <p:cNvPr id="311298" name="Rectangle 2"/>
          <p:cNvSpPr>
            <a:spLocks noGrp="1"/>
          </p:cNvSpPr>
          <p:nvPr>
            <p:ph type="title" idx="4294967295"/>
          </p:nvPr>
        </p:nvSpPr>
        <p:spPr>
          <a:xfrm>
            <a:off x="457200" y="704850"/>
            <a:ext cx="8229600" cy="923925"/>
          </a:xfrm>
        </p:spPr>
        <p:txBody>
          <a:bodyPr/>
          <a:lstStyle/>
          <a:p>
            <a:r>
              <a:rPr lang="en-US" altLang="ar-EG" sz="4000" b="1" smtClean="0"/>
              <a:t>2) attribute functions</a:t>
            </a:r>
          </a:p>
        </p:txBody>
      </p:sp>
      <p:sp>
        <p:nvSpPr>
          <p:cNvPr id="311299" name="Rectangle 3"/>
          <p:cNvSpPr>
            <a:spLocks noGrp="1"/>
          </p:cNvSpPr>
          <p:nvPr>
            <p:ph type="body" idx="4294967295"/>
          </p:nvPr>
        </p:nvSpPr>
        <p:spPr/>
        <p:txBody>
          <a:bodyPr/>
          <a:lstStyle/>
          <a:p>
            <a:r>
              <a:rPr lang="en-US" altLang="ar-EG" smtClean="0"/>
              <a:t>To determine how the primitives are to be displayed.</a:t>
            </a:r>
          </a:p>
          <a:p>
            <a:pPr lvl="1"/>
            <a:r>
              <a:rPr lang="en-US" altLang="ar-EG" smtClean="0"/>
              <a:t>attributes–</a:t>
            </a:r>
          </a:p>
          <a:p>
            <a:pPr lvl="2"/>
            <a:r>
              <a:rPr lang="en-US" altLang="ar-EG" smtClean="0">
                <a:solidFill>
                  <a:srgbClr val="FF66CC"/>
                </a:solidFill>
              </a:rPr>
              <a:t>C</a:t>
            </a:r>
            <a:r>
              <a:rPr lang="en-US" altLang="ar-EG" smtClean="0">
                <a:solidFill>
                  <a:srgbClr val="9999FF"/>
                </a:solidFill>
              </a:rPr>
              <a:t>o</a:t>
            </a:r>
            <a:r>
              <a:rPr lang="en-US" altLang="ar-EG" smtClean="0">
                <a:solidFill>
                  <a:srgbClr val="339966"/>
                </a:solidFill>
              </a:rPr>
              <a:t>l</a:t>
            </a:r>
            <a:r>
              <a:rPr lang="en-US" altLang="ar-EG" smtClean="0">
                <a:solidFill>
                  <a:srgbClr val="000099"/>
                </a:solidFill>
              </a:rPr>
              <a:t>o</a:t>
            </a:r>
            <a:r>
              <a:rPr lang="en-US" altLang="ar-EG" smtClean="0">
                <a:solidFill>
                  <a:srgbClr val="660066"/>
                </a:solidFill>
              </a:rPr>
              <a:t>r</a:t>
            </a:r>
          </a:p>
          <a:p>
            <a:pPr lvl="2"/>
            <a:r>
              <a:rPr lang="en-US" altLang="ar-EG" b="1" smtClean="0"/>
              <a:t>Thickness</a:t>
            </a:r>
            <a:endParaRPr lang="en-US" altLang="ar-EG" smtClean="0"/>
          </a:p>
          <a:p>
            <a:pPr lvl="2"/>
            <a:r>
              <a:rPr lang="en-US" altLang="ar-EG" smtClean="0"/>
              <a:t>Font</a:t>
            </a:r>
          </a:p>
          <a:p>
            <a:pPr lvl="2"/>
            <a:r>
              <a:rPr lang="en-US" altLang="ar-EG" smtClean="0"/>
              <a:t>………….</a:t>
            </a:r>
          </a:p>
          <a:p>
            <a:endParaRPr lang="en-US" altLang="ar-EG" smtClean="0"/>
          </a:p>
        </p:txBody>
      </p:sp>
    </p:spTree>
    <p:extLst>
      <p:ext uri="{BB962C8B-B14F-4D97-AF65-F5344CB8AC3E}">
        <p14:creationId xmlns:p14="http://schemas.microsoft.com/office/powerpoint/2010/main" val="6910891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4C840AF-1B39-4E44-A2A5-E6DA1D305102}" type="slidenum">
              <a:rPr lang="en-US" altLang="ar-EG"/>
              <a:pPr/>
              <a:t>33</a:t>
            </a:fld>
            <a:endParaRPr lang="en-US" altLang="ar-EG"/>
          </a:p>
        </p:txBody>
      </p:sp>
      <p:sp>
        <p:nvSpPr>
          <p:cNvPr id="314370" name="Rectangle 2"/>
          <p:cNvSpPr>
            <a:spLocks noGrp="1"/>
          </p:cNvSpPr>
          <p:nvPr>
            <p:ph type="title" idx="4294967295"/>
          </p:nvPr>
        </p:nvSpPr>
        <p:spPr>
          <a:xfrm>
            <a:off x="457200" y="704850"/>
            <a:ext cx="8229600" cy="923925"/>
          </a:xfrm>
        </p:spPr>
        <p:txBody>
          <a:bodyPr/>
          <a:lstStyle/>
          <a:p>
            <a:r>
              <a:rPr lang="en-US" altLang="ar-EG" sz="4000" b="1" dirty="0" smtClean="0"/>
              <a:t>3) viewing &amp; transformation functions</a:t>
            </a:r>
          </a:p>
        </p:txBody>
      </p:sp>
      <p:sp>
        <p:nvSpPr>
          <p:cNvPr id="314371" name="Rectangle 3"/>
          <p:cNvSpPr>
            <a:spLocks noGrp="1"/>
          </p:cNvSpPr>
          <p:nvPr>
            <p:ph type="body" idx="4294967295"/>
          </p:nvPr>
        </p:nvSpPr>
        <p:spPr/>
        <p:txBody>
          <a:bodyPr/>
          <a:lstStyle/>
          <a:p>
            <a:pPr>
              <a:lnSpc>
                <a:spcPct val="90000"/>
              </a:lnSpc>
            </a:pPr>
            <a:r>
              <a:rPr lang="en-US" altLang="ar-EG" smtClean="0"/>
              <a:t>To specify the viewing parameters.</a:t>
            </a:r>
          </a:p>
          <a:p>
            <a:pPr>
              <a:lnSpc>
                <a:spcPct val="90000"/>
              </a:lnSpc>
            </a:pPr>
            <a:r>
              <a:rPr lang="en-US" altLang="ar-EG" smtClean="0"/>
              <a:t>viewing parameters</a:t>
            </a:r>
          </a:p>
          <a:p>
            <a:pPr lvl="1">
              <a:lnSpc>
                <a:spcPct val="90000"/>
              </a:lnSpc>
            </a:pPr>
            <a:r>
              <a:rPr lang="en-US" altLang="ar-EG" smtClean="0"/>
              <a:t>Window</a:t>
            </a:r>
          </a:p>
          <a:p>
            <a:pPr lvl="1">
              <a:lnSpc>
                <a:spcPct val="90000"/>
              </a:lnSpc>
            </a:pPr>
            <a:r>
              <a:rPr lang="en-US" altLang="ar-EG" smtClean="0"/>
              <a:t>Viewport</a:t>
            </a:r>
          </a:p>
          <a:p>
            <a:pPr lvl="1">
              <a:lnSpc>
                <a:spcPct val="90000"/>
              </a:lnSpc>
            </a:pPr>
            <a:r>
              <a:rPr lang="en-US" altLang="ar-EG" smtClean="0"/>
              <a:t>clipping functions</a:t>
            </a:r>
          </a:p>
          <a:p>
            <a:pPr lvl="1">
              <a:lnSpc>
                <a:spcPct val="90000"/>
              </a:lnSpc>
            </a:pPr>
            <a:r>
              <a:rPr lang="en-US" altLang="ar-EG" smtClean="0"/>
              <a:t>World coordinate (WC) </a:t>
            </a:r>
            <a:r>
              <a:rPr lang="en-US" altLang="ar-EG" smtClean="0">
                <a:sym typeface="Wingdings" panose="05000000000000000000" pitchFamily="2" charset="2"/>
              </a:rPr>
              <a:t> </a:t>
            </a:r>
            <a:r>
              <a:rPr lang="en-US" altLang="ar-EG" smtClean="0"/>
              <a:t>NDC (Normalized Device Coord)</a:t>
            </a:r>
          </a:p>
          <a:p>
            <a:pPr lvl="1">
              <a:lnSpc>
                <a:spcPct val="90000"/>
              </a:lnSpc>
            </a:pPr>
            <a:r>
              <a:rPr lang="en-US" altLang="ar-EG" smtClean="0"/>
              <a:t>NDC </a:t>
            </a:r>
            <a:r>
              <a:rPr lang="en-US" altLang="ar-EG" smtClean="0">
                <a:sym typeface="Wingdings" panose="05000000000000000000" pitchFamily="2" charset="2"/>
              </a:rPr>
              <a:t> Device coordinate (</a:t>
            </a:r>
            <a:r>
              <a:rPr lang="en-US" altLang="ar-EG" smtClean="0"/>
              <a:t>DC)</a:t>
            </a:r>
          </a:p>
          <a:p>
            <a:pPr lvl="1">
              <a:lnSpc>
                <a:spcPct val="90000"/>
              </a:lnSpc>
            </a:pPr>
            <a:r>
              <a:rPr lang="en-US" altLang="ar-EG" smtClean="0"/>
              <a:t>geometric transformations within WC and NDC</a:t>
            </a:r>
          </a:p>
          <a:p>
            <a:pPr>
              <a:lnSpc>
                <a:spcPct val="90000"/>
              </a:lnSpc>
            </a:pPr>
            <a:endParaRPr lang="en-US" altLang="ar-EG" smtClean="0"/>
          </a:p>
        </p:txBody>
      </p:sp>
    </p:spTree>
    <p:extLst>
      <p:ext uri="{BB962C8B-B14F-4D97-AF65-F5344CB8AC3E}">
        <p14:creationId xmlns:p14="http://schemas.microsoft.com/office/powerpoint/2010/main" val="10594616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8792B1-4081-458C-98FB-4663739E3316}" type="slidenum">
              <a:rPr lang="en-US" altLang="ar-EG"/>
              <a:pPr/>
              <a:t>34</a:t>
            </a:fld>
            <a:endParaRPr lang="en-US" altLang="ar-EG"/>
          </a:p>
        </p:txBody>
      </p:sp>
      <p:sp>
        <p:nvSpPr>
          <p:cNvPr id="315394" name="Rectangle 2"/>
          <p:cNvSpPr>
            <a:spLocks noGrp="1"/>
          </p:cNvSpPr>
          <p:nvPr>
            <p:ph type="title" idx="4294967295"/>
          </p:nvPr>
        </p:nvSpPr>
        <p:spPr>
          <a:xfrm>
            <a:off x="457200" y="704850"/>
            <a:ext cx="8229600" cy="923925"/>
          </a:xfrm>
        </p:spPr>
        <p:txBody>
          <a:bodyPr/>
          <a:lstStyle/>
          <a:p>
            <a:r>
              <a:rPr lang="en-US" altLang="ar-EG" sz="4000" b="1" smtClean="0"/>
              <a:t>4,5) input &amp;control functions</a:t>
            </a:r>
          </a:p>
        </p:txBody>
      </p:sp>
      <p:sp>
        <p:nvSpPr>
          <p:cNvPr id="315395" name="Rectangle 3"/>
          <p:cNvSpPr>
            <a:spLocks noGrp="1"/>
          </p:cNvSpPr>
          <p:nvPr>
            <p:ph type="body" idx="4294967295"/>
          </p:nvPr>
        </p:nvSpPr>
        <p:spPr/>
        <p:txBody>
          <a:bodyPr/>
          <a:lstStyle/>
          <a:p>
            <a:r>
              <a:rPr lang="en-US" altLang="ar-EG" smtClean="0"/>
              <a:t>Input:</a:t>
            </a:r>
          </a:p>
          <a:p>
            <a:pPr lvl="1"/>
            <a:r>
              <a:rPr lang="en-US" altLang="ar-EG" smtClean="0"/>
              <a:t>handles the logical input devices.</a:t>
            </a:r>
          </a:p>
          <a:p>
            <a:r>
              <a:rPr lang="en-US" altLang="ar-EG" smtClean="0"/>
              <a:t>Control</a:t>
            </a:r>
          </a:p>
          <a:p>
            <a:pPr lvl="1"/>
            <a:r>
              <a:rPr lang="en-US" altLang="ar-EG" smtClean="0"/>
              <a:t>To control displays, input devices, system states,…•e.g., close, open, resolution setting, mode setting, ...</a:t>
            </a:r>
          </a:p>
          <a:p>
            <a:endParaRPr lang="en-US" altLang="ar-EG" smtClean="0"/>
          </a:p>
        </p:txBody>
      </p:sp>
    </p:spTree>
    <p:extLst>
      <p:ext uri="{BB962C8B-B14F-4D97-AF65-F5344CB8AC3E}">
        <p14:creationId xmlns:p14="http://schemas.microsoft.com/office/powerpoint/2010/main" val="22501895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959C8D8-9856-43E9-8063-516500D28F71}" type="slidenum">
              <a:rPr lang="en-US" altLang="ar-EG"/>
              <a:pPr/>
              <a:t>35</a:t>
            </a:fld>
            <a:endParaRPr lang="en-US" altLang="ar-EG"/>
          </a:p>
        </p:txBody>
      </p:sp>
      <p:sp>
        <p:nvSpPr>
          <p:cNvPr id="316418" name="Rectangle 2"/>
          <p:cNvSpPr>
            <a:spLocks noGrp="1"/>
          </p:cNvSpPr>
          <p:nvPr>
            <p:ph type="title" idx="4294967295"/>
          </p:nvPr>
        </p:nvSpPr>
        <p:spPr>
          <a:xfrm>
            <a:off x="457200" y="704850"/>
            <a:ext cx="8229600" cy="923925"/>
          </a:xfrm>
        </p:spPr>
        <p:txBody>
          <a:bodyPr/>
          <a:lstStyle/>
          <a:p>
            <a:r>
              <a:rPr lang="en-US" altLang="ar-EG" sz="4000" b="1" smtClean="0"/>
              <a:t>6) inquiry functions</a:t>
            </a:r>
          </a:p>
        </p:txBody>
      </p:sp>
      <p:sp>
        <p:nvSpPr>
          <p:cNvPr id="316419" name="Rectangle 3"/>
          <p:cNvSpPr>
            <a:spLocks noGrp="1"/>
          </p:cNvSpPr>
          <p:nvPr>
            <p:ph type="body" idx="4294967295"/>
          </p:nvPr>
        </p:nvSpPr>
        <p:spPr/>
        <p:txBody>
          <a:bodyPr/>
          <a:lstStyle/>
          <a:p>
            <a:r>
              <a:rPr lang="en-US" altLang="ar-EG" smtClean="0"/>
              <a:t>To find out the properties or the internal states of the graphics system.</a:t>
            </a:r>
          </a:p>
          <a:p>
            <a:endParaRPr lang="en-US" altLang="ar-EG" smtClean="0"/>
          </a:p>
          <a:p>
            <a:r>
              <a:rPr lang="en-US" altLang="ar-EG" smtClean="0"/>
              <a:t>States?</a:t>
            </a:r>
          </a:p>
          <a:p>
            <a:pPr lvl="1"/>
            <a:r>
              <a:rPr lang="en-US" altLang="ar-EG" smtClean="0"/>
              <a:t>current color, projection transformation, material properties etc.</a:t>
            </a:r>
          </a:p>
          <a:p>
            <a:pPr lvl="1"/>
            <a:endParaRPr lang="en-US" altLang="ar-EG" smtClean="0"/>
          </a:p>
          <a:p>
            <a:endParaRPr lang="en-US" altLang="ar-EG" smtClean="0"/>
          </a:p>
        </p:txBody>
      </p:sp>
    </p:spTree>
    <p:extLst>
      <p:ext uri="{BB962C8B-B14F-4D97-AF65-F5344CB8AC3E}">
        <p14:creationId xmlns:p14="http://schemas.microsoft.com/office/powerpoint/2010/main" val="14254886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1EF0300-9166-4DB4-BF08-A6A74983F4AD}" type="slidenum">
              <a:rPr lang="en-US" altLang="ar-EG"/>
              <a:pPr/>
              <a:t>36</a:t>
            </a:fld>
            <a:endParaRPr lang="en-US" altLang="ar-EG"/>
          </a:p>
        </p:txBody>
      </p:sp>
      <p:sp>
        <p:nvSpPr>
          <p:cNvPr id="317442" name="Rectangle 2"/>
          <p:cNvSpPr>
            <a:spLocks noGrp="1"/>
          </p:cNvSpPr>
          <p:nvPr>
            <p:ph type="title" idx="4294967295"/>
          </p:nvPr>
        </p:nvSpPr>
        <p:spPr>
          <a:xfrm>
            <a:off x="457200" y="704850"/>
            <a:ext cx="8229600" cy="923925"/>
          </a:xfrm>
        </p:spPr>
        <p:txBody>
          <a:bodyPr>
            <a:normAutofit fontScale="90000"/>
          </a:bodyPr>
          <a:lstStyle/>
          <a:p>
            <a:r>
              <a:rPr lang="en-US" altLang="ar-EG" sz="4000" b="1" dirty="0" smtClean="0"/>
              <a:t>7,8) segmentation </a:t>
            </a:r>
            <a:r>
              <a:rPr lang="en-US" altLang="ar-EG" sz="4000" b="1" dirty="0"/>
              <a:t>&amp; meta-file functions</a:t>
            </a:r>
            <a:endParaRPr lang="en-US" altLang="ar-EG" sz="4000" b="1" dirty="0" smtClean="0"/>
          </a:p>
        </p:txBody>
      </p:sp>
      <p:sp>
        <p:nvSpPr>
          <p:cNvPr id="317443" name="Rectangle 3"/>
          <p:cNvSpPr>
            <a:spLocks noGrp="1"/>
          </p:cNvSpPr>
          <p:nvPr>
            <p:ph type="body" idx="4294967295"/>
          </p:nvPr>
        </p:nvSpPr>
        <p:spPr>
          <a:xfrm>
            <a:off x="457200" y="1935163"/>
            <a:ext cx="8229600" cy="4421187"/>
          </a:xfrm>
        </p:spPr>
        <p:txBody>
          <a:bodyPr>
            <a:normAutofit/>
          </a:bodyPr>
          <a:lstStyle/>
          <a:p>
            <a:r>
              <a:rPr lang="en-US" altLang="ar-EG" sz="2800" dirty="0" smtClean="0"/>
              <a:t>To allow users to form and manipulate identifiable groups of primitives.</a:t>
            </a:r>
          </a:p>
          <a:p>
            <a:r>
              <a:rPr lang="en-US" altLang="ar-EG" sz="2800" dirty="0" smtClean="0"/>
              <a:t>segment, structure</a:t>
            </a:r>
          </a:p>
          <a:p>
            <a:endParaRPr lang="en-US" altLang="ar-EG" sz="2800" dirty="0"/>
          </a:p>
          <a:p>
            <a:endParaRPr lang="en-US" altLang="ar-EG" sz="2800" dirty="0" smtClean="0"/>
          </a:p>
          <a:p>
            <a:endParaRPr lang="en-US" altLang="ar-EG" sz="2800" dirty="0"/>
          </a:p>
          <a:p>
            <a:r>
              <a:rPr lang="en-US" altLang="ar-EG" dirty="0" smtClean="0"/>
              <a:t>Meta-file: To </a:t>
            </a:r>
            <a:r>
              <a:rPr lang="en-US" altLang="ar-EG" dirty="0"/>
              <a:t>save and load graphics files</a:t>
            </a:r>
          </a:p>
          <a:p>
            <a:pPr lvl="1"/>
            <a:r>
              <a:rPr lang="en-US" altLang="ar-EG" dirty="0"/>
              <a:t>e.g., VRML</a:t>
            </a:r>
          </a:p>
          <a:p>
            <a:endParaRPr lang="en-US" altLang="ar-EG" sz="2800" dirty="0" smtClean="0"/>
          </a:p>
          <a:p>
            <a:endParaRPr lang="en-US" altLang="ar-EG" dirty="0" smtClean="0"/>
          </a:p>
        </p:txBody>
      </p:sp>
      <p:pic>
        <p:nvPicPr>
          <p:cNvPr id="3174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6263" y="2743200"/>
            <a:ext cx="3005137" cy="197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1069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734A72F-D57A-4D81-8EC2-0913C5644151}" type="slidenum">
              <a:rPr lang="en-US" altLang="ar-EG"/>
              <a:pPr/>
              <a:t>37</a:t>
            </a:fld>
            <a:endParaRPr lang="en-US" altLang="ar-EG"/>
          </a:p>
        </p:txBody>
      </p:sp>
      <p:sp>
        <p:nvSpPr>
          <p:cNvPr id="319490" name="Rectangle 2"/>
          <p:cNvSpPr>
            <a:spLocks noGrp="1"/>
          </p:cNvSpPr>
          <p:nvPr>
            <p:ph type="title" idx="4294967295"/>
          </p:nvPr>
        </p:nvSpPr>
        <p:spPr>
          <a:xfrm>
            <a:off x="457200" y="704850"/>
            <a:ext cx="8229600" cy="923925"/>
          </a:xfrm>
        </p:spPr>
        <p:txBody>
          <a:bodyPr/>
          <a:lstStyle/>
          <a:p>
            <a:r>
              <a:rPr lang="en-US" altLang="ar-EG" sz="4000" b="1" smtClean="0"/>
              <a:t>OpenGL Command Syntax</a:t>
            </a:r>
          </a:p>
        </p:txBody>
      </p:sp>
      <p:sp>
        <p:nvSpPr>
          <p:cNvPr id="319491" name="Rectangle 3"/>
          <p:cNvSpPr>
            <a:spLocks noGrp="1"/>
          </p:cNvSpPr>
          <p:nvPr>
            <p:ph type="body" idx="4294967295"/>
          </p:nvPr>
        </p:nvSpPr>
        <p:spPr/>
        <p:txBody>
          <a:bodyPr/>
          <a:lstStyle/>
          <a:p>
            <a:r>
              <a:rPr lang="en-US" altLang="ar-EG" smtClean="0"/>
              <a:t>OpenGL function names start with the letters </a:t>
            </a:r>
            <a:r>
              <a:rPr lang="en-US" altLang="ar-EG" i="1" smtClean="0"/>
              <a:t>gl</a:t>
            </a:r>
            <a:r>
              <a:rPr lang="en-US" altLang="ar-EG" smtClean="0"/>
              <a:t>, </a:t>
            </a:r>
            <a:r>
              <a:rPr lang="en-US" altLang="ar-EG" i="1" smtClean="0"/>
              <a:t>glu </a:t>
            </a:r>
            <a:r>
              <a:rPr lang="en-US" altLang="ar-EG" smtClean="0"/>
              <a:t>or </a:t>
            </a:r>
            <a:r>
              <a:rPr lang="en-US" altLang="ar-EG" i="1" smtClean="0"/>
              <a:t>glut</a:t>
            </a:r>
          </a:p>
          <a:p>
            <a:r>
              <a:rPr lang="en-US" altLang="ar-EG" smtClean="0"/>
              <a:t>OpenGL defined constants start with the letters </a:t>
            </a:r>
            <a:r>
              <a:rPr lang="en-US" altLang="ar-EG" i="1" smtClean="0"/>
              <a:t>GL</a:t>
            </a:r>
            <a:r>
              <a:rPr lang="en-US" altLang="ar-EG" smtClean="0"/>
              <a:t>, </a:t>
            </a:r>
            <a:r>
              <a:rPr lang="en-US" altLang="ar-EG" i="1" smtClean="0"/>
              <a:t>GLU </a:t>
            </a:r>
            <a:r>
              <a:rPr lang="en-US" altLang="ar-EG" smtClean="0"/>
              <a:t>or </a:t>
            </a:r>
            <a:r>
              <a:rPr lang="en-US" altLang="ar-EG" i="1" smtClean="0"/>
              <a:t>GLUT</a:t>
            </a:r>
          </a:p>
          <a:p>
            <a:r>
              <a:rPr lang="en-US" altLang="ar-EG" smtClean="0"/>
              <a:t>OpenGL function names have the following format:</a:t>
            </a:r>
          </a:p>
          <a:p>
            <a:pPr lvl="1"/>
            <a:r>
              <a:rPr lang="en-US" altLang="ar-EG" i="1" smtClean="0"/>
              <a:t>gl&lt;Command&gt;[234][sifd][v](args ...)</a:t>
            </a:r>
          </a:p>
          <a:p>
            <a:pPr lvl="1"/>
            <a:r>
              <a:rPr lang="en-US" altLang="ar-EG" i="1" smtClean="0"/>
              <a:t>Example: glVertex2f(), glVertex3f(), glVertex3fv()</a:t>
            </a:r>
            <a:endParaRPr lang="en-US" altLang="ar-EG" smtClean="0"/>
          </a:p>
          <a:p>
            <a:endParaRPr lang="en-US" altLang="ar-EG" smtClean="0"/>
          </a:p>
        </p:txBody>
      </p:sp>
    </p:spTree>
    <p:extLst>
      <p:ext uri="{BB962C8B-B14F-4D97-AF65-F5344CB8AC3E}">
        <p14:creationId xmlns:p14="http://schemas.microsoft.com/office/powerpoint/2010/main" val="1062385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44B3724E-2D01-4424-B121-68A5B0D5B67B}" type="slidenum">
              <a:rPr lang="en-US" altLang="ar-EG"/>
              <a:pPr/>
              <a:t>38</a:t>
            </a:fld>
            <a:endParaRPr lang="en-US" altLang="ar-EG"/>
          </a:p>
        </p:txBody>
      </p:sp>
      <p:sp>
        <p:nvSpPr>
          <p:cNvPr id="320514" name="Rectangle 2"/>
          <p:cNvSpPr>
            <a:spLocks noGrp="1"/>
          </p:cNvSpPr>
          <p:nvPr>
            <p:ph type="title" idx="4294967295"/>
          </p:nvPr>
        </p:nvSpPr>
        <p:spPr>
          <a:xfrm>
            <a:off x="457200" y="704850"/>
            <a:ext cx="8229600" cy="9239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nchor="ctr">
            <a:normAutofit fontScale="90000"/>
          </a:bodyPr>
          <a:lstStyle/>
          <a:p>
            <a:r>
              <a:rPr lang="en-US" altLang="ar-EG" sz="4000" b="1" smtClean="0"/>
              <a:t>OpenGL Command Syntax (Concluded)</a:t>
            </a:r>
          </a:p>
        </p:txBody>
      </p:sp>
      <p:sp>
        <p:nvSpPr>
          <p:cNvPr id="320515" name="Rectangle 3"/>
          <p:cNvSpPr>
            <a:spLocks noChangeArrowheads="1"/>
          </p:cNvSpPr>
          <p:nvPr/>
        </p:nvSpPr>
        <p:spPr bwMode="auto">
          <a:xfrm>
            <a:off x="2986088" y="1828800"/>
            <a:ext cx="4633912"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eaLnBrk="0" hangingPunct="0"/>
            <a:r>
              <a:rPr lang="en-US" altLang="ar-EG" sz="2400" b="1" dirty="0">
                <a:effectLst>
                  <a:outerShdw blurRad="38100" dist="38100" dir="2700000" algn="tl">
                    <a:srgbClr val="C0C0C0"/>
                  </a:outerShdw>
                </a:effectLst>
                <a:latin typeface="Courier New" panose="02070309020205020404" pitchFamily="49" charset="0"/>
              </a:rPr>
              <a:t>glVertex3fv( </a:t>
            </a:r>
            <a:r>
              <a:rPr lang="en-US" altLang="ar-EG" sz="2400" b="1" i="1" dirty="0">
                <a:effectLst>
                  <a:outerShdw blurRad="38100" dist="38100" dir="2700000" algn="tl">
                    <a:srgbClr val="C0C0C0"/>
                  </a:outerShdw>
                </a:effectLst>
                <a:latin typeface="Courier New" panose="02070309020205020404" pitchFamily="49" charset="0"/>
              </a:rPr>
              <a:t>v</a:t>
            </a:r>
            <a:r>
              <a:rPr lang="en-US" altLang="ar-EG" sz="2400" b="1" dirty="0">
                <a:effectLst>
                  <a:outerShdw blurRad="38100" dist="38100" dir="2700000" algn="tl">
                    <a:srgbClr val="C0C0C0"/>
                  </a:outerShdw>
                </a:effectLst>
                <a:latin typeface="Courier New" panose="02070309020205020404" pitchFamily="49" charset="0"/>
              </a:rPr>
              <a:t> )</a:t>
            </a:r>
          </a:p>
        </p:txBody>
      </p:sp>
      <p:sp>
        <p:nvSpPr>
          <p:cNvPr id="320516" name="Freeform 4"/>
          <p:cNvSpPr>
            <a:spLocks/>
          </p:cNvSpPr>
          <p:nvPr/>
        </p:nvSpPr>
        <p:spPr bwMode="auto">
          <a:xfrm>
            <a:off x="4192588" y="2312988"/>
            <a:ext cx="685800" cy="1454150"/>
          </a:xfrm>
          <a:custGeom>
            <a:avLst/>
            <a:gdLst>
              <a:gd name="T0" fmla="*/ 431 w 432"/>
              <a:gd name="T1" fmla="*/ 0 h 916"/>
              <a:gd name="T2" fmla="*/ 431 w 432"/>
              <a:gd name="T3" fmla="*/ 426 h 916"/>
              <a:gd name="T4" fmla="*/ 0 w 432"/>
              <a:gd name="T5" fmla="*/ 665 h 916"/>
              <a:gd name="T6" fmla="*/ 0 w 432"/>
              <a:gd name="T7" fmla="*/ 915 h 916"/>
            </a:gdLst>
            <a:ahLst/>
            <a:cxnLst>
              <a:cxn ang="0">
                <a:pos x="T0" y="T1"/>
              </a:cxn>
              <a:cxn ang="0">
                <a:pos x="T2" y="T3"/>
              </a:cxn>
              <a:cxn ang="0">
                <a:pos x="T4" y="T5"/>
              </a:cxn>
              <a:cxn ang="0">
                <a:pos x="T6" y="T7"/>
              </a:cxn>
            </a:cxnLst>
            <a:rect l="0" t="0" r="r" b="b"/>
            <a:pathLst>
              <a:path w="432" h="916">
                <a:moveTo>
                  <a:pt x="431" y="0"/>
                </a:moveTo>
                <a:lnTo>
                  <a:pt x="431" y="426"/>
                </a:lnTo>
                <a:lnTo>
                  <a:pt x="0" y="665"/>
                </a:lnTo>
                <a:lnTo>
                  <a:pt x="0" y="915"/>
                </a:lnTo>
              </a:path>
            </a:pathLst>
          </a:custGeom>
          <a:noFill/>
          <a:ln w="12700" cap="rnd" cmpd="sng">
            <a:solidFill>
              <a:schemeClr val="tx1"/>
            </a:solidFill>
            <a:prstDash val="solid"/>
            <a:round/>
            <a:headEnd type="stealth" w="med"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20517" name="Rectangle 5"/>
          <p:cNvSpPr>
            <a:spLocks noChangeArrowheads="1"/>
          </p:cNvSpPr>
          <p:nvPr/>
        </p:nvSpPr>
        <p:spPr bwMode="auto">
          <a:xfrm>
            <a:off x="519113" y="3795713"/>
            <a:ext cx="1708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2000" b="1" i="1">
                <a:effectLst>
                  <a:outerShdw blurRad="38100" dist="38100" dir="2700000" algn="tl">
                    <a:srgbClr val="C0C0C0"/>
                  </a:outerShdw>
                </a:effectLst>
                <a:latin typeface="Courier New" panose="02070309020205020404" pitchFamily="49" charset="0"/>
              </a:rPr>
              <a:t>Number of</a:t>
            </a:r>
          </a:p>
          <a:p>
            <a:pPr algn="l" eaLnBrk="0" hangingPunct="0"/>
            <a:r>
              <a:rPr lang="en-US" altLang="ar-EG" sz="2000" b="1" i="1">
                <a:effectLst>
                  <a:outerShdw blurRad="38100" dist="38100" dir="2700000" algn="tl">
                    <a:srgbClr val="C0C0C0"/>
                  </a:outerShdw>
                </a:effectLst>
                <a:latin typeface="Courier New" panose="02070309020205020404" pitchFamily="49" charset="0"/>
              </a:rPr>
              <a:t>components</a:t>
            </a:r>
          </a:p>
        </p:txBody>
      </p:sp>
      <p:sp>
        <p:nvSpPr>
          <p:cNvPr id="320518" name="Rectangle 6"/>
          <p:cNvSpPr>
            <a:spLocks noChangeArrowheads="1"/>
          </p:cNvSpPr>
          <p:nvPr/>
        </p:nvSpPr>
        <p:spPr bwMode="auto">
          <a:xfrm>
            <a:off x="482600" y="4557713"/>
            <a:ext cx="1785938" cy="838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2 - (x,y) </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3 - (x,y,z)</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4 - (x,y,z,w)</a:t>
            </a:r>
          </a:p>
        </p:txBody>
      </p:sp>
      <p:sp>
        <p:nvSpPr>
          <p:cNvPr id="320519" name="Rectangle 7"/>
          <p:cNvSpPr>
            <a:spLocks noChangeArrowheads="1"/>
          </p:cNvSpPr>
          <p:nvPr/>
        </p:nvSpPr>
        <p:spPr bwMode="auto">
          <a:xfrm>
            <a:off x="3463925" y="3787775"/>
            <a:ext cx="1555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2000" b="1" i="1">
                <a:effectLst>
                  <a:outerShdw blurRad="38100" dist="38100" dir="2700000" algn="tl">
                    <a:srgbClr val="C0C0C0"/>
                  </a:outerShdw>
                </a:effectLst>
                <a:latin typeface="Courier New" panose="02070309020205020404" pitchFamily="49" charset="0"/>
              </a:rPr>
              <a:t>Data Type</a:t>
            </a:r>
          </a:p>
        </p:txBody>
      </p:sp>
      <p:sp>
        <p:nvSpPr>
          <p:cNvPr id="320520" name="Rectangle 8"/>
          <p:cNvSpPr>
            <a:spLocks noChangeArrowheads="1"/>
          </p:cNvSpPr>
          <p:nvPr/>
        </p:nvSpPr>
        <p:spPr bwMode="auto">
          <a:xfrm>
            <a:off x="2986088" y="4178300"/>
            <a:ext cx="2519362" cy="2060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b  - byte</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ub - unsigned byte</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s  - short</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us - unsigned short</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i  - int</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ui - unsigned int</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f  - float</a:t>
            </a:r>
          </a:p>
          <a:p>
            <a:pPr algn="l" eaLnBrk="0" hangingPunct="0"/>
            <a:r>
              <a:rPr lang="en-US" altLang="ar-EG" sz="1600" b="1">
                <a:solidFill>
                  <a:schemeClr val="tx2"/>
                </a:solidFill>
                <a:effectLst>
                  <a:outerShdw blurRad="38100" dist="38100" dir="2700000" algn="tl">
                    <a:srgbClr val="C0C0C0"/>
                  </a:outerShdw>
                </a:effectLst>
                <a:latin typeface="Courier New" panose="02070309020205020404" pitchFamily="49" charset="0"/>
              </a:rPr>
              <a:t>d  - double</a:t>
            </a:r>
          </a:p>
        </p:txBody>
      </p:sp>
      <p:sp>
        <p:nvSpPr>
          <p:cNvPr id="320521" name="Rectangle 9"/>
          <p:cNvSpPr>
            <a:spLocks noChangeArrowheads="1"/>
          </p:cNvSpPr>
          <p:nvPr/>
        </p:nvSpPr>
        <p:spPr bwMode="auto">
          <a:xfrm>
            <a:off x="6796088" y="3787775"/>
            <a:ext cx="1098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eaLnBrk="0" hangingPunct="0"/>
            <a:r>
              <a:rPr lang="en-US" altLang="ar-EG" sz="2000" b="1" i="1">
                <a:effectLst>
                  <a:outerShdw blurRad="38100" dist="38100" dir="2700000" algn="tl">
                    <a:srgbClr val="C0C0C0"/>
                  </a:outerShdw>
                </a:effectLst>
                <a:latin typeface="Courier New" panose="02070309020205020404" pitchFamily="49" charset="0"/>
              </a:rPr>
              <a:t>Vector</a:t>
            </a:r>
          </a:p>
        </p:txBody>
      </p:sp>
      <p:sp>
        <p:nvSpPr>
          <p:cNvPr id="320522" name="Rectangle 10"/>
          <p:cNvSpPr>
            <a:spLocks noChangeArrowheads="1"/>
          </p:cNvSpPr>
          <p:nvPr/>
        </p:nvSpPr>
        <p:spPr bwMode="auto">
          <a:xfrm>
            <a:off x="6018213" y="4240213"/>
            <a:ext cx="2654300" cy="12033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ar-EG" sz="1800" b="1">
                <a:solidFill>
                  <a:schemeClr val="tx2"/>
                </a:solidFill>
                <a:effectLst>
                  <a:outerShdw blurRad="38100" dist="38100" dir="2700000" algn="tl">
                    <a:srgbClr val="C0C0C0"/>
                  </a:outerShdw>
                </a:effectLst>
                <a:latin typeface="Courier New" panose="02070309020205020404" pitchFamily="49" charset="0"/>
              </a:rPr>
              <a:t>omit “v” for</a:t>
            </a:r>
          </a:p>
          <a:p>
            <a:pPr eaLnBrk="0" hangingPunct="0"/>
            <a:r>
              <a:rPr lang="en-US" altLang="ar-EG" sz="1800" b="1">
                <a:solidFill>
                  <a:schemeClr val="tx2"/>
                </a:solidFill>
                <a:effectLst>
                  <a:outerShdw blurRad="38100" dist="38100" dir="2700000" algn="tl">
                    <a:srgbClr val="C0C0C0"/>
                  </a:outerShdw>
                </a:effectLst>
                <a:latin typeface="Courier New" panose="02070309020205020404" pitchFamily="49" charset="0"/>
              </a:rPr>
              <a:t>scalar form</a:t>
            </a:r>
          </a:p>
          <a:p>
            <a:pPr eaLnBrk="0" hangingPunct="0"/>
            <a:endParaRPr lang="en-US" altLang="ar-EG" sz="1800" b="1">
              <a:solidFill>
                <a:schemeClr val="tx2"/>
              </a:solidFill>
              <a:effectLst>
                <a:outerShdw blurRad="38100" dist="38100" dir="2700000" algn="tl">
                  <a:srgbClr val="C0C0C0"/>
                </a:outerShdw>
              </a:effectLst>
              <a:latin typeface="Courier New" panose="02070309020205020404" pitchFamily="49" charset="0"/>
            </a:endParaRPr>
          </a:p>
          <a:p>
            <a:pPr eaLnBrk="0" hangingPunct="0"/>
            <a:r>
              <a:rPr lang="en-US" altLang="ar-EG" sz="1800" b="1">
                <a:solidFill>
                  <a:schemeClr val="tx2"/>
                </a:solidFill>
                <a:effectLst>
                  <a:outerShdw blurRad="38100" dist="38100" dir="2700000" algn="tl">
                    <a:srgbClr val="C0C0C0"/>
                  </a:outerShdw>
                </a:effectLst>
                <a:latin typeface="Courier New" panose="02070309020205020404" pitchFamily="49" charset="0"/>
              </a:rPr>
              <a:t>glVertex2f( x, y )</a:t>
            </a:r>
          </a:p>
        </p:txBody>
      </p:sp>
      <p:sp>
        <p:nvSpPr>
          <p:cNvPr id="320523" name="Freeform 11"/>
          <p:cNvSpPr>
            <a:spLocks/>
          </p:cNvSpPr>
          <p:nvPr/>
        </p:nvSpPr>
        <p:spPr bwMode="auto">
          <a:xfrm>
            <a:off x="1366838" y="2289175"/>
            <a:ext cx="3238500" cy="1454150"/>
          </a:xfrm>
          <a:custGeom>
            <a:avLst/>
            <a:gdLst>
              <a:gd name="T0" fmla="*/ 2039 w 2040"/>
              <a:gd name="T1" fmla="*/ 0 h 916"/>
              <a:gd name="T2" fmla="*/ 2039 w 2040"/>
              <a:gd name="T3" fmla="*/ 329 h 916"/>
              <a:gd name="T4" fmla="*/ 0 w 2040"/>
              <a:gd name="T5" fmla="*/ 565 h 916"/>
              <a:gd name="T6" fmla="*/ 0 w 2040"/>
              <a:gd name="T7" fmla="*/ 915 h 916"/>
            </a:gdLst>
            <a:ahLst/>
            <a:cxnLst>
              <a:cxn ang="0">
                <a:pos x="T0" y="T1"/>
              </a:cxn>
              <a:cxn ang="0">
                <a:pos x="T2" y="T3"/>
              </a:cxn>
              <a:cxn ang="0">
                <a:pos x="T4" y="T5"/>
              </a:cxn>
              <a:cxn ang="0">
                <a:pos x="T6" y="T7"/>
              </a:cxn>
            </a:cxnLst>
            <a:rect l="0" t="0" r="r" b="b"/>
            <a:pathLst>
              <a:path w="2040" h="916">
                <a:moveTo>
                  <a:pt x="2039" y="0"/>
                </a:moveTo>
                <a:lnTo>
                  <a:pt x="2039" y="329"/>
                </a:lnTo>
                <a:lnTo>
                  <a:pt x="0" y="565"/>
                </a:lnTo>
                <a:lnTo>
                  <a:pt x="0" y="915"/>
                </a:lnTo>
              </a:path>
            </a:pathLst>
          </a:custGeom>
          <a:noFill/>
          <a:ln w="12700" cap="rnd" cmpd="sng">
            <a:solidFill>
              <a:schemeClr val="tx1"/>
            </a:solidFill>
            <a:prstDash val="solid"/>
            <a:round/>
            <a:headEnd type="stealth" w="med"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320524" name="Freeform 12"/>
          <p:cNvSpPr>
            <a:spLocks/>
          </p:cNvSpPr>
          <p:nvPr/>
        </p:nvSpPr>
        <p:spPr bwMode="auto">
          <a:xfrm>
            <a:off x="5116513" y="2320925"/>
            <a:ext cx="2208212" cy="1487488"/>
          </a:xfrm>
          <a:custGeom>
            <a:avLst/>
            <a:gdLst>
              <a:gd name="T0" fmla="*/ 0 w 1391"/>
              <a:gd name="T1" fmla="*/ 0 h 937"/>
              <a:gd name="T2" fmla="*/ 0 w 1391"/>
              <a:gd name="T3" fmla="*/ 305 h 937"/>
              <a:gd name="T4" fmla="*/ 1390 w 1391"/>
              <a:gd name="T5" fmla="*/ 612 h 937"/>
              <a:gd name="T6" fmla="*/ 1390 w 1391"/>
              <a:gd name="T7" fmla="*/ 936 h 937"/>
            </a:gdLst>
            <a:ahLst/>
            <a:cxnLst>
              <a:cxn ang="0">
                <a:pos x="T0" y="T1"/>
              </a:cxn>
              <a:cxn ang="0">
                <a:pos x="T2" y="T3"/>
              </a:cxn>
              <a:cxn ang="0">
                <a:pos x="T4" y="T5"/>
              </a:cxn>
              <a:cxn ang="0">
                <a:pos x="T6" y="T7"/>
              </a:cxn>
            </a:cxnLst>
            <a:rect l="0" t="0" r="r" b="b"/>
            <a:pathLst>
              <a:path w="1391" h="937">
                <a:moveTo>
                  <a:pt x="0" y="0"/>
                </a:moveTo>
                <a:lnTo>
                  <a:pt x="0" y="305"/>
                </a:lnTo>
                <a:lnTo>
                  <a:pt x="1390" y="612"/>
                </a:lnTo>
                <a:lnTo>
                  <a:pt x="1390" y="936"/>
                </a:lnTo>
              </a:path>
            </a:pathLst>
          </a:custGeom>
          <a:noFill/>
          <a:ln w="12700" cap="rnd" cmpd="sng">
            <a:solidFill>
              <a:schemeClr val="tx1"/>
            </a:solidFill>
            <a:prstDash val="solid"/>
            <a:round/>
            <a:headEnd type="stealth" w="med"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Tree>
    <p:extLst>
      <p:ext uri="{BB962C8B-B14F-4D97-AF65-F5344CB8AC3E}">
        <p14:creationId xmlns:p14="http://schemas.microsoft.com/office/powerpoint/2010/main" val="222338607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3DD052-F87D-4DD1-81E1-B5C17956DD5A}" type="slidenum">
              <a:rPr lang="en-US" altLang="ar-EG"/>
              <a:pPr/>
              <a:t>39</a:t>
            </a:fld>
            <a:endParaRPr lang="en-US" altLang="ar-EG"/>
          </a:p>
        </p:txBody>
      </p:sp>
      <p:sp>
        <p:nvSpPr>
          <p:cNvPr id="330754" name="Rectangle 2"/>
          <p:cNvSpPr>
            <a:spLocks noGrp="1"/>
          </p:cNvSpPr>
          <p:nvPr>
            <p:ph type="title" idx="4294967295"/>
          </p:nvPr>
        </p:nvSpPr>
        <p:spPr>
          <a:xfrm>
            <a:off x="457200" y="704850"/>
            <a:ext cx="8229600" cy="923925"/>
          </a:xfrm>
        </p:spPr>
        <p:txBody>
          <a:bodyPr/>
          <a:lstStyle/>
          <a:p>
            <a:r>
              <a:rPr lang="en-US" altLang="ar-EG" sz="4000" b="1" smtClean="0"/>
              <a:t>OpenGL Example</a:t>
            </a:r>
          </a:p>
        </p:txBody>
      </p:sp>
      <p:sp>
        <p:nvSpPr>
          <p:cNvPr id="330755" name="Rectangle 3"/>
          <p:cNvSpPr>
            <a:spLocks noGrp="1"/>
          </p:cNvSpPr>
          <p:nvPr>
            <p:ph type="body" idx="4294967295"/>
          </p:nvPr>
        </p:nvSpPr>
        <p:spPr>
          <a:xfrm>
            <a:off x="250825" y="1935163"/>
            <a:ext cx="8713788" cy="4389437"/>
          </a:xfrm>
        </p:spPr>
        <p:txBody>
          <a:bodyPr/>
          <a:lstStyle/>
          <a:p>
            <a:pPr>
              <a:lnSpc>
                <a:spcPct val="90000"/>
              </a:lnSpc>
              <a:buClr>
                <a:schemeClr val="tx1"/>
              </a:buClr>
              <a:buFont typeface="Wingdings 2" panose="05020102010507070707" pitchFamily="18" charset="2"/>
              <a:buNone/>
            </a:pPr>
            <a:r>
              <a:rPr lang="en-US" altLang="ar-EG" sz="2400" dirty="0" err="1" smtClean="0"/>
              <a:t>glClear</a:t>
            </a:r>
            <a:r>
              <a:rPr lang="en-US" altLang="ar-EG" sz="2400" dirty="0" smtClean="0"/>
              <a:t> (GL_COLOR_BUFFER_BIT) </a:t>
            </a:r>
            <a:r>
              <a:rPr lang="en-US" altLang="ar-EG" sz="2400" dirty="0" smtClean="0">
                <a:solidFill>
                  <a:srgbClr val="FF0000"/>
                </a:solidFill>
              </a:rPr>
              <a:t>// apply clear color to color buffer</a:t>
            </a:r>
          </a:p>
          <a:p>
            <a:pPr>
              <a:lnSpc>
                <a:spcPct val="90000"/>
              </a:lnSpc>
              <a:buClr>
                <a:schemeClr val="tx1"/>
              </a:buClr>
              <a:buFont typeface="Wingdings 2" panose="05020102010507070707" pitchFamily="18" charset="2"/>
              <a:buNone/>
            </a:pPr>
            <a:r>
              <a:rPr lang="en-US" altLang="ar-EG" sz="2400" dirty="0" smtClean="0"/>
              <a:t>      </a:t>
            </a:r>
            <a:r>
              <a:rPr lang="en-US" altLang="ar-EG" sz="2400" dirty="0" err="1" smtClean="0"/>
              <a:t>glBegin</a:t>
            </a:r>
            <a:r>
              <a:rPr lang="en-US" altLang="ar-EG" sz="2400" dirty="0" smtClean="0"/>
              <a:t>(GL_TRIANGLES);          </a:t>
            </a:r>
            <a:r>
              <a:rPr lang="en-US" altLang="ar-EG" sz="2400" dirty="0" smtClean="0">
                <a:solidFill>
                  <a:srgbClr val="FF0000"/>
                </a:solidFill>
              </a:rPr>
              <a:t>// Drawing Using Triangles</a:t>
            </a:r>
          </a:p>
          <a:p>
            <a:pPr>
              <a:lnSpc>
                <a:spcPct val="90000"/>
              </a:lnSpc>
              <a:buClr>
                <a:schemeClr val="tx1"/>
              </a:buClr>
              <a:buFont typeface="Wingdings 2" panose="05020102010507070707" pitchFamily="18" charset="2"/>
              <a:buNone/>
            </a:pPr>
            <a:r>
              <a:rPr lang="en-US" altLang="ar-EG" sz="2400" dirty="0" smtClean="0"/>
              <a:t>	        glColor3f(1.0f, 0.0f, 0.0f);  </a:t>
            </a:r>
            <a:r>
              <a:rPr lang="en-US" altLang="ar-EG" sz="2400" dirty="0" smtClean="0">
                <a:solidFill>
                  <a:srgbClr val="FF0000"/>
                </a:solidFill>
              </a:rPr>
              <a:t>// set color to red</a:t>
            </a:r>
          </a:p>
          <a:p>
            <a:pPr>
              <a:lnSpc>
                <a:spcPct val="90000"/>
              </a:lnSpc>
              <a:buClr>
                <a:schemeClr val="tx1"/>
              </a:buClr>
              <a:buFont typeface="Wingdings 2" panose="05020102010507070707" pitchFamily="18" charset="2"/>
              <a:buNone/>
            </a:pPr>
            <a:r>
              <a:rPr lang="en-US" altLang="ar-EG" sz="2400" dirty="0" smtClean="0"/>
              <a:t>        	glVertex2i( 100, 150);        </a:t>
            </a:r>
            <a:r>
              <a:rPr lang="en-US" altLang="ar-EG" sz="2400" dirty="0" smtClean="0">
                <a:solidFill>
                  <a:srgbClr val="FF0000"/>
                </a:solidFill>
              </a:rPr>
              <a:t>// top</a:t>
            </a:r>
          </a:p>
          <a:p>
            <a:pPr>
              <a:lnSpc>
                <a:spcPct val="90000"/>
              </a:lnSpc>
              <a:buClr>
                <a:schemeClr val="tx1"/>
              </a:buClr>
              <a:buFont typeface="Wingdings 2" panose="05020102010507070707" pitchFamily="18" charset="2"/>
              <a:buNone/>
            </a:pPr>
            <a:r>
              <a:rPr lang="en-US" altLang="ar-EG" sz="2400" dirty="0" smtClean="0"/>
              <a:t>        	glColor3f(0.0f, 1.0f, 0.0f);  </a:t>
            </a:r>
            <a:r>
              <a:rPr lang="en-US" altLang="ar-EG" sz="2400" dirty="0" smtClean="0">
                <a:solidFill>
                  <a:srgbClr val="FF0000"/>
                </a:solidFill>
              </a:rPr>
              <a:t>// set color to green</a:t>
            </a:r>
          </a:p>
          <a:p>
            <a:pPr>
              <a:lnSpc>
                <a:spcPct val="90000"/>
              </a:lnSpc>
              <a:buClr>
                <a:schemeClr val="tx1"/>
              </a:buClr>
              <a:buFont typeface="Wingdings 2" panose="05020102010507070707" pitchFamily="18" charset="2"/>
              <a:buNone/>
            </a:pPr>
            <a:r>
              <a:rPr lang="en-US" altLang="ar-EG" sz="2400" dirty="0" smtClean="0"/>
              <a:t>        	glVertex2i(10,10); 	</a:t>
            </a:r>
            <a:r>
              <a:rPr lang="en-US" altLang="ar-EG" sz="2400" dirty="0"/>
              <a:t> </a:t>
            </a:r>
            <a:r>
              <a:rPr lang="en-US" altLang="ar-EG" sz="2400" dirty="0" smtClean="0"/>
              <a:t>      </a:t>
            </a:r>
            <a:r>
              <a:rPr lang="en-US" altLang="ar-EG" sz="2400" dirty="0" smtClean="0">
                <a:solidFill>
                  <a:srgbClr val="FF0000"/>
                </a:solidFill>
              </a:rPr>
              <a:t>// bottom Left</a:t>
            </a:r>
          </a:p>
          <a:p>
            <a:pPr>
              <a:lnSpc>
                <a:spcPct val="90000"/>
              </a:lnSpc>
              <a:buClr>
                <a:schemeClr val="tx1"/>
              </a:buClr>
              <a:buFont typeface="Wingdings 2" panose="05020102010507070707" pitchFamily="18" charset="2"/>
              <a:buNone/>
            </a:pPr>
            <a:r>
              <a:rPr lang="en-US" altLang="ar-EG" sz="2400" dirty="0" smtClean="0"/>
              <a:t>        	glColor3f(0.0f, 0.0f, 1.0f);  </a:t>
            </a:r>
            <a:r>
              <a:rPr lang="en-US" altLang="ar-EG" sz="2400" dirty="0" smtClean="0">
                <a:solidFill>
                  <a:srgbClr val="FF0000"/>
                </a:solidFill>
              </a:rPr>
              <a:t>// set color to blue</a:t>
            </a:r>
          </a:p>
          <a:p>
            <a:pPr>
              <a:lnSpc>
                <a:spcPct val="90000"/>
              </a:lnSpc>
              <a:buClr>
                <a:schemeClr val="tx1"/>
              </a:buClr>
              <a:buFont typeface="Wingdings 2" panose="05020102010507070707" pitchFamily="18" charset="2"/>
              <a:buNone/>
            </a:pPr>
            <a:r>
              <a:rPr lang="en-US" altLang="ar-EG" sz="2400" dirty="0" smtClean="0"/>
              <a:t>        	glVertex2i(180,15);      </a:t>
            </a:r>
            <a:r>
              <a:rPr lang="en-US" altLang="ar-EG" sz="2400" dirty="0"/>
              <a:t> </a:t>
            </a:r>
            <a:r>
              <a:rPr lang="en-US" altLang="ar-EG" sz="2400" dirty="0" smtClean="0"/>
              <a:t>      </a:t>
            </a:r>
            <a:r>
              <a:rPr lang="en-US" altLang="ar-EG" sz="2400" dirty="0" smtClean="0">
                <a:solidFill>
                  <a:srgbClr val="FF0000"/>
                </a:solidFill>
              </a:rPr>
              <a:t>// bottom right</a:t>
            </a:r>
          </a:p>
          <a:p>
            <a:pPr>
              <a:lnSpc>
                <a:spcPct val="90000"/>
              </a:lnSpc>
              <a:buClr>
                <a:schemeClr val="tx1"/>
              </a:buClr>
              <a:buFont typeface="Wingdings 2" panose="05020102010507070707" pitchFamily="18" charset="2"/>
              <a:buNone/>
            </a:pPr>
            <a:r>
              <a:rPr lang="en-US" altLang="ar-EG" sz="2400" dirty="0" smtClean="0"/>
              <a:t>      </a:t>
            </a:r>
            <a:r>
              <a:rPr lang="en-US" altLang="ar-EG" sz="2400" dirty="0" err="1" smtClean="0"/>
              <a:t>glEnd</a:t>
            </a:r>
            <a:r>
              <a:rPr lang="en-US" altLang="ar-EG" sz="2400" dirty="0" smtClean="0"/>
              <a:t>();                   		       </a:t>
            </a:r>
            <a:r>
              <a:rPr lang="en-US" altLang="ar-EG" sz="2400" dirty="0" smtClean="0">
                <a:solidFill>
                  <a:srgbClr val="FF0000"/>
                </a:solidFill>
              </a:rPr>
              <a:t>// finished drawing the triangle</a:t>
            </a:r>
          </a:p>
          <a:p>
            <a:pPr>
              <a:lnSpc>
                <a:spcPct val="90000"/>
              </a:lnSpc>
            </a:pPr>
            <a:endParaRPr lang="en-US" altLang="ar-EG" sz="2400" dirty="0" smtClean="0"/>
          </a:p>
        </p:txBody>
      </p:sp>
    </p:spTree>
    <p:extLst>
      <p:ext uri="{BB962C8B-B14F-4D97-AF65-F5344CB8AC3E}">
        <p14:creationId xmlns:p14="http://schemas.microsoft.com/office/powerpoint/2010/main" val="3877809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533400"/>
            <a:ext cx="7772400" cy="838200"/>
          </a:xfrm>
        </p:spPr>
        <p:txBody>
          <a:bodyPr>
            <a:normAutofit/>
          </a:bodyPr>
          <a:lstStyle/>
          <a:p>
            <a:r>
              <a:rPr lang="en-US" b="1" kern="0" dirty="0" smtClean="0"/>
              <a:t>Cathode-ray-tube </a:t>
            </a:r>
            <a:r>
              <a:rPr lang="en-US" b="1" kern="0" dirty="0"/>
              <a:t>(CRT</a:t>
            </a:r>
            <a:r>
              <a:rPr lang="en-US" b="1" kern="0" dirty="0" smtClean="0"/>
              <a:t>)</a:t>
            </a:r>
            <a:endParaRPr lang="de-DE" dirty="0" smtClean="0"/>
          </a:p>
        </p:txBody>
      </p:sp>
      <p:sp>
        <p:nvSpPr>
          <p:cNvPr id="38916" name="Slide Number Placeholder 3"/>
          <p:cNvSpPr>
            <a:spLocks noGrp="1"/>
          </p:cNvSpPr>
          <p:nvPr>
            <p:ph type="sldNum" sz="quarter" idx="12"/>
          </p:nvPr>
        </p:nvSpPr>
        <p:spPr>
          <a:noFill/>
        </p:spPr>
        <p:txBody>
          <a:bodyPr/>
          <a:lstStyle/>
          <a:p>
            <a:fld id="{8C562CCE-0087-4406-B89C-A0D38EA9149B}" type="slidenum">
              <a:rPr lang="en-US" smtClean="0"/>
              <a:pPr/>
              <a:t>4</a:t>
            </a:fld>
            <a:endParaRPr lang="en-US" smtClean="0"/>
          </a:p>
        </p:txBody>
      </p:sp>
      <p:sp>
        <p:nvSpPr>
          <p:cNvPr id="3" name="Rectangle 2"/>
          <p:cNvSpPr/>
          <p:nvPr/>
        </p:nvSpPr>
        <p:spPr>
          <a:xfrm>
            <a:off x="914400" y="2057400"/>
            <a:ext cx="7772400" cy="4247317"/>
          </a:xfrm>
          <a:prstGeom prst="rect">
            <a:avLst/>
          </a:prstGeom>
        </p:spPr>
        <p:txBody>
          <a:bodyPr wrap="square">
            <a:spAutoFit/>
          </a:bodyPr>
          <a:lstStyle/>
          <a:p>
            <a:pPr algn="just"/>
            <a:r>
              <a:rPr lang="en-US" dirty="0">
                <a:solidFill>
                  <a:srgbClr val="000000"/>
                </a:solidFill>
                <a:latin typeface="Verdana" panose="020B0604030504040204" pitchFamily="34" charset="0"/>
              </a:rPr>
              <a:t>The primary output device in a graphical system is the video monitor. The main element of a video monitor is the </a:t>
            </a:r>
            <a:r>
              <a:rPr lang="en-US" b="1" dirty="0">
                <a:solidFill>
                  <a:srgbClr val="000000"/>
                </a:solidFill>
                <a:latin typeface="Verdana" panose="020B0604030504040204" pitchFamily="34" charset="0"/>
              </a:rPr>
              <a:t>Cathode Ray Tube (CRT)</a:t>
            </a:r>
            <a:r>
              <a:rPr lang="en-US" dirty="0">
                <a:solidFill>
                  <a:srgbClr val="000000"/>
                </a:solidFill>
                <a:latin typeface="Verdana" panose="020B0604030504040204" pitchFamily="34" charset="0"/>
              </a:rPr>
              <a:t>, shown in the following illustration. </a:t>
            </a:r>
            <a:endParaRPr lang="en-US" dirty="0" smtClean="0">
              <a:solidFill>
                <a:srgbClr val="000000"/>
              </a:solidFill>
              <a:latin typeface="Verdana" panose="020B0604030504040204" pitchFamily="34" charset="0"/>
            </a:endParaRPr>
          </a:p>
          <a:p>
            <a:pPr algn="just"/>
            <a:endParaRPr lang="en-US" dirty="0" smtClean="0">
              <a:solidFill>
                <a:srgbClr val="000000"/>
              </a:solidFill>
              <a:latin typeface="Verdana" panose="020B0604030504040204" pitchFamily="34" charset="0"/>
            </a:endParaRPr>
          </a:p>
          <a:p>
            <a:pPr algn="just"/>
            <a:r>
              <a:rPr lang="en-US" dirty="0" smtClean="0">
                <a:solidFill>
                  <a:srgbClr val="000000"/>
                </a:solidFill>
                <a:latin typeface="Verdana" panose="020B0604030504040204" pitchFamily="34" charset="0"/>
              </a:rPr>
              <a:t>The operation of CRT is very simple: </a:t>
            </a:r>
          </a:p>
          <a:p>
            <a:pPr algn="just"/>
            <a:endParaRPr lang="en-US" dirty="0">
              <a:solidFill>
                <a:srgbClr val="000000"/>
              </a:solidFill>
              <a:latin typeface="Verdana" panose="020B0604030504040204" pitchFamily="34" charset="0"/>
            </a:endParaRPr>
          </a:p>
          <a:p>
            <a:pPr algn="just"/>
            <a:r>
              <a:rPr lang="en-US" dirty="0">
                <a:solidFill>
                  <a:srgbClr val="000000"/>
                </a:solidFill>
                <a:latin typeface="Verdana" panose="020B0604030504040204" pitchFamily="34" charset="0"/>
              </a:rPr>
              <a:t>1. The electron gun emits a beam of electrons (cathode rays). </a:t>
            </a:r>
          </a:p>
          <a:p>
            <a:pPr algn="just"/>
            <a:endParaRPr lang="en-US" dirty="0">
              <a:solidFill>
                <a:srgbClr val="000000"/>
              </a:solidFill>
              <a:latin typeface="Verdana" panose="020B0604030504040204" pitchFamily="34" charset="0"/>
            </a:endParaRPr>
          </a:p>
          <a:p>
            <a:pPr algn="just"/>
            <a:endParaRPr lang="en-US" dirty="0">
              <a:solidFill>
                <a:srgbClr val="000000"/>
              </a:solidFill>
              <a:latin typeface="Verdana" panose="020B0604030504040204" pitchFamily="34" charset="0"/>
            </a:endParaRPr>
          </a:p>
          <a:p>
            <a:pPr algn="just"/>
            <a:r>
              <a:rPr lang="en-US" dirty="0">
                <a:solidFill>
                  <a:srgbClr val="000000"/>
                </a:solidFill>
                <a:latin typeface="Verdana" panose="020B0604030504040204" pitchFamily="34" charset="0"/>
              </a:rPr>
              <a:t>2. The electron beam passes through focusing and deflection systems that direct it towards specified positions on the phosphor-coated screen. </a:t>
            </a:r>
          </a:p>
          <a:p>
            <a:endParaRPr lang="en-US" dirty="0">
              <a:solidFill>
                <a:srgbClr val="000000"/>
              </a:solidFill>
              <a:latin typeface="Verdana" panose="020B0604030504040204" pitchFamily="34" charset="0"/>
            </a:endParaRPr>
          </a:p>
          <a:p>
            <a:endParaRPr lang="en-US" dirty="0">
              <a:solidFill>
                <a:srgbClr val="000000"/>
              </a:solidFill>
              <a:latin typeface="Verdana" panose="020B0604030504040204" pitchFamily="34" charset="0"/>
            </a:endParaRPr>
          </a:p>
          <a:p>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0281880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1BD2730-0107-43BF-8A53-3AFF8C52B431}" type="slidenum">
              <a:rPr lang="en-US" altLang="ar-EG"/>
              <a:pPr/>
              <a:t>40</a:t>
            </a:fld>
            <a:endParaRPr lang="en-US" altLang="ar-EG"/>
          </a:p>
        </p:txBody>
      </p:sp>
      <p:sp>
        <p:nvSpPr>
          <p:cNvPr id="355330" name="Rectangle 2"/>
          <p:cNvSpPr>
            <a:spLocks noGrp="1"/>
          </p:cNvSpPr>
          <p:nvPr>
            <p:ph type="title" idx="4294967295"/>
          </p:nvPr>
        </p:nvSpPr>
        <p:spPr>
          <a:xfrm>
            <a:off x="457200" y="704850"/>
            <a:ext cx="8229600" cy="923925"/>
          </a:xfrm>
        </p:spPr>
        <p:txBody>
          <a:bodyPr/>
          <a:lstStyle/>
          <a:p>
            <a:r>
              <a:rPr lang="en-US" altLang="ar-EG" sz="4000" b="1" smtClean="0"/>
              <a:t>Example</a:t>
            </a:r>
          </a:p>
        </p:txBody>
      </p:sp>
      <p:sp>
        <p:nvSpPr>
          <p:cNvPr id="355331" name="Rectangle 3"/>
          <p:cNvSpPr>
            <a:spLocks noGrp="1"/>
          </p:cNvSpPr>
          <p:nvPr>
            <p:ph type="body" idx="4294967295"/>
          </p:nvPr>
        </p:nvSpPr>
        <p:spPr/>
        <p:txBody>
          <a:bodyPr/>
          <a:lstStyle/>
          <a:p>
            <a:endParaRPr lang="en-US" altLang="ar-EG" smtClean="0"/>
          </a:p>
          <a:p>
            <a:endParaRPr lang="en-US" altLang="ar-EG" smtClean="0"/>
          </a:p>
          <a:p>
            <a:endParaRPr lang="en-US" altLang="ar-EG" smtClean="0"/>
          </a:p>
        </p:txBody>
      </p:sp>
      <p:pic>
        <p:nvPicPr>
          <p:cNvPr id="3553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700213"/>
            <a:ext cx="771207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7992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651442-96E7-46D4-A7FF-541D5957E131}" type="slidenum">
              <a:rPr lang="en-US" altLang="ar-EG"/>
              <a:pPr/>
              <a:t>41</a:t>
            </a:fld>
            <a:endParaRPr lang="en-US" altLang="ar-EG"/>
          </a:p>
        </p:txBody>
      </p:sp>
      <p:sp>
        <p:nvSpPr>
          <p:cNvPr id="356354" name="Rectangle 2"/>
          <p:cNvSpPr>
            <a:spLocks noGrp="1"/>
          </p:cNvSpPr>
          <p:nvPr>
            <p:ph type="title" idx="4294967295"/>
          </p:nvPr>
        </p:nvSpPr>
        <p:spPr>
          <a:xfrm>
            <a:off x="457200" y="704850"/>
            <a:ext cx="8229600" cy="923925"/>
          </a:xfrm>
        </p:spPr>
        <p:txBody>
          <a:bodyPr/>
          <a:lstStyle/>
          <a:p>
            <a:r>
              <a:rPr lang="en-US" altLang="ar-EG" sz="4000" b="1" smtClean="0"/>
              <a:t>Example</a:t>
            </a:r>
          </a:p>
        </p:txBody>
      </p:sp>
      <p:pic>
        <p:nvPicPr>
          <p:cNvPr id="356355" name="Picture 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1692275" y="2276475"/>
            <a:ext cx="5986463" cy="3192463"/>
          </a:xfrm>
        </p:spPr>
      </p:pic>
    </p:spTree>
    <p:extLst>
      <p:ext uri="{BB962C8B-B14F-4D97-AF65-F5344CB8AC3E}">
        <p14:creationId xmlns:p14="http://schemas.microsoft.com/office/powerpoint/2010/main" val="16988618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Program</a:t>
            </a:r>
            <a:endParaRPr lang="ar-EG"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#include&lt;</a:t>
            </a:r>
            <a:r>
              <a:rPr lang="en-US" dirty="0" err="1" smtClean="0"/>
              <a:t>windows.h</a:t>
            </a:r>
            <a:r>
              <a:rPr lang="en-US" dirty="0"/>
              <a:t>&gt;</a:t>
            </a:r>
          </a:p>
          <a:p>
            <a:pPr marL="0" indent="0">
              <a:buNone/>
            </a:pPr>
            <a:r>
              <a:rPr lang="en-US" dirty="0"/>
              <a:t>#include&lt;GL\</a:t>
            </a:r>
            <a:r>
              <a:rPr lang="en-US" dirty="0" err="1"/>
              <a:t>glut.h</a:t>
            </a:r>
            <a:r>
              <a:rPr lang="en-US" dirty="0"/>
              <a:t>&gt;</a:t>
            </a:r>
          </a:p>
          <a:p>
            <a:pPr marL="0" indent="0">
              <a:buNone/>
            </a:pPr>
            <a:r>
              <a:rPr lang="en-US" dirty="0"/>
              <a:t>#include&lt;GL\</a:t>
            </a:r>
            <a:r>
              <a:rPr lang="en-US" dirty="0" err="1"/>
              <a:t>gl.h</a:t>
            </a:r>
            <a:r>
              <a:rPr lang="en-US" dirty="0"/>
              <a:t>&gt;</a:t>
            </a:r>
          </a:p>
          <a:p>
            <a:pPr marL="0" indent="0">
              <a:buNone/>
            </a:pPr>
            <a:r>
              <a:rPr lang="en-US" dirty="0"/>
              <a:t>void </a:t>
            </a:r>
            <a:r>
              <a:rPr lang="en-US" dirty="0" err="1"/>
              <a:t>init</a:t>
            </a:r>
            <a:r>
              <a:rPr lang="en-US" dirty="0"/>
              <a:t> (void)</a:t>
            </a:r>
          </a:p>
          <a:p>
            <a:pPr marL="0" indent="0">
              <a:buNone/>
            </a:pPr>
            <a:r>
              <a:rPr lang="en-US" dirty="0"/>
              <a:t>{</a:t>
            </a:r>
          </a:p>
          <a:p>
            <a:pPr marL="0" indent="0">
              <a:buNone/>
            </a:pPr>
            <a:r>
              <a:rPr lang="en-US" dirty="0"/>
              <a:t>	</a:t>
            </a:r>
            <a:r>
              <a:rPr lang="en-US" dirty="0" err="1"/>
              <a:t>glClearColor</a:t>
            </a:r>
            <a:r>
              <a:rPr lang="en-US" dirty="0"/>
              <a:t>(1.0,1.0,1.0,0.0</a:t>
            </a:r>
            <a:r>
              <a:rPr lang="en-US" dirty="0" smtClean="0"/>
              <a:t>); </a:t>
            </a:r>
            <a:r>
              <a:rPr lang="en-US" dirty="0" smtClean="0">
                <a:solidFill>
                  <a:srgbClr val="FF0000"/>
                </a:solidFill>
              </a:rPr>
              <a:t>//specifies </a:t>
            </a:r>
            <a:r>
              <a:rPr lang="en-US" dirty="0">
                <a:solidFill>
                  <a:srgbClr val="FF0000"/>
                </a:solidFill>
              </a:rPr>
              <a:t>clear </a:t>
            </a:r>
            <a:r>
              <a:rPr lang="en-US" dirty="0" smtClean="0">
                <a:solidFill>
                  <a:srgbClr val="FF0000"/>
                </a:solidFill>
              </a:rPr>
              <a:t>	values </a:t>
            </a:r>
            <a:r>
              <a:rPr lang="en-US" dirty="0">
                <a:solidFill>
                  <a:srgbClr val="FF0000"/>
                </a:solidFill>
              </a:rPr>
              <a:t>for the color </a:t>
            </a:r>
            <a:r>
              <a:rPr lang="en-US" dirty="0" smtClean="0">
                <a:solidFill>
                  <a:srgbClr val="FF0000"/>
                </a:solidFill>
              </a:rPr>
              <a:t>buffers (</a:t>
            </a:r>
            <a:r>
              <a:rPr lang="en-US" dirty="0" err="1" smtClean="0">
                <a:solidFill>
                  <a:srgbClr val="FF0000"/>
                </a:solidFill>
              </a:rPr>
              <a:t>R,G,B,Alpha</a:t>
            </a:r>
            <a:r>
              <a:rPr lang="en-US" dirty="0" smtClean="0">
                <a:solidFill>
                  <a:srgbClr val="FF0000"/>
                </a:solidFill>
              </a:rPr>
              <a:t>)</a:t>
            </a:r>
            <a:endParaRPr lang="en-US" dirty="0">
              <a:solidFill>
                <a:srgbClr val="FF0000"/>
              </a:solidFill>
            </a:endParaRPr>
          </a:p>
          <a:p>
            <a:pPr marL="0" indent="0">
              <a:buNone/>
            </a:pPr>
            <a:r>
              <a:rPr lang="en-US" dirty="0"/>
              <a:t>	</a:t>
            </a:r>
            <a:r>
              <a:rPr lang="en-US" dirty="0" err="1"/>
              <a:t>glMatrixMode</a:t>
            </a:r>
            <a:r>
              <a:rPr lang="en-US" dirty="0"/>
              <a:t>(GL_PROJECTION</a:t>
            </a:r>
            <a:r>
              <a:rPr lang="en-US" dirty="0" smtClean="0"/>
              <a:t>); </a:t>
            </a:r>
            <a:r>
              <a:rPr lang="en-US" dirty="0" smtClean="0">
                <a:solidFill>
                  <a:srgbClr val="FF0000"/>
                </a:solidFill>
              </a:rPr>
              <a:t>// </a:t>
            </a:r>
            <a:r>
              <a:rPr lang="en-US" dirty="0">
                <a:solidFill>
                  <a:srgbClr val="FF0000"/>
                </a:solidFill>
              </a:rPr>
              <a:t>sets the </a:t>
            </a:r>
            <a:r>
              <a:rPr lang="en-US" dirty="0" smtClean="0">
                <a:solidFill>
                  <a:srgbClr val="FF0000"/>
                </a:solidFill>
              </a:rPr>
              <a:t>	current </a:t>
            </a:r>
            <a:r>
              <a:rPr lang="en-US" dirty="0">
                <a:solidFill>
                  <a:srgbClr val="FF0000"/>
                </a:solidFill>
              </a:rPr>
              <a:t>matrix mode</a:t>
            </a:r>
            <a:r>
              <a:rPr lang="en-US" dirty="0" smtClean="0">
                <a:solidFill>
                  <a:srgbClr val="FF0000"/>
                </a:solidFill>
              </a:rPr>
              <a:t> </a:t>
            </a:r>
            <a:endParaRPr lang="en-US" dirty="0">
              <a:solidFill>
                <a:srgbClr val="FF0000"/>
              </a:solidFill>
            </a:endParaRPr>
          </a:p>
          <a:p>
            <a:pPr marL="0" indent="0">
              <a:buNone/>
            </a:pPr>
            <a:r>
              <a:rPr lang="en-US" dirty="0"/>
              <a:t>	gluOrtho2D(0.0,200.0,0.0,150.0</a:t>
            </a:r>
            <a:r>
              <a:rPr lang="en-US" dirty="0" smtClean="0"/>
              <a:t>); </a:t>
            </a:r>
            <a:r>
              <a:rPr lang="en-US" dirty="0" smtClean="0">
                <a:solidFill>
                  <a:srgbClr val="FF0000"/>
                </a:solidFill>
              </a:rPr>
              <a:t>//2D </a:t>
            </a:r>
            <a:r>
              <a:rPr lang="en-US" dirty="0">
                <a:solidFill>
                  <a:srgbClr val="FF0000"/>
                </a:solidFill>
              </a:rPr>
              <a:t>orthographic </a:t>
            </a:r>
            <a:r>
              <a:rPr lang="en-US" dirty="0" smtClean="0">
                <a:solidFill>
                  <a:srgbClr val="FF0000"/>
                </a:solidFill>
              </a:rPr>
              <a:t>	projection matrix (</a:t>
            </a:r>
            <a:r>
              <a:rPr lang="en-US" dirty="0" err="1" smtClean="0">
                <a:solidFill>
                  <a:srgbClr val="FF0000"/>
                </a:solidFill>
              </a:rPr>
              <a:t>left,right,bottom,top</a:t>
            </a:r>
            <a:r>
              <a:rPr lang="en-US" dirty="0" smtClean="0">
                <a:solidFill>
                  <a:srgbClr val="FF0000"/>
                </a:solidFill>
              </a:rPr>
              <a:t>)</a:t>
            </a:r>
            <a:endParaRPr lang="en-US" dirty="0">
              <a:solidFill>
                <a:srgbClr val="FF0000"/>
              </a:solidFill>
            </a:endParaRPr>
          </a:p>
          <a:p>
            <a:pPr marL="0" indent="0">
              <a:buNone/>
            </a:pPr>
            <a:r>
              <a:rPr lang="en-US" dirty="0"/>
              <a:t>}</a:t>
            </a:r>
            <a:endParaRPr lang="ar-EG" dirty="0"/>
          </a:p>
        </p:txBody>
      </p:sp>
      <p:sp>
        <p:nvSpPr>
          <p:cNvPr id="4" name="Slide Number Placeholder 3"/>
          <p:cNvSpPr>
            <a:spLocks noGrp="1"/>
          </p:cNvSpPr>
          <p:nvPr>
            <p:ph type="sldNum" sz="quarter" idx="12"/>
          </p:nvPr>
        </p:nvSpPr>
        <p:spPr/>
        <p:txBody>
          <a:bodyPr/>
          <a:lstStyle/>
          <a:p>
            <a:fld id="{8664F65F-3503-4FB9-9348-3A507982E279}" type="slidenum">
              <a:rPr lang="en-US" smtClean="0"/>
              <a:pPr/>
              <a:t>42</a:t>
            </a:fld>
            <a:endParaRPr lang="en-US"/>
          </a:p>
        </p:txBody>
      </p:sp>
    </p:spTree>
    <p:extLst>
      <p:ext uri="{BB962C8B-B14F-4D97-AF65-F5344CB8AC3E}">
        <p14:creationId xmlns:p14="http://schemas.microsoft.com/office/powerpoint/2010/main" val="13609092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Program</a:t>
            </a:r>
            <a:endParaRPr lang="ar-EG"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void </a:t>
            </a:r>
            <a:r>
              <a:rPr lang="en-US" dirty="0" err="1"/>
              <a:t>linesegment</a:t>
            </a:r>
            <a:r>
              <a:rPr lang="en-US" dirty="0"/>
              <a:t> (void)</a:t>
            </a:r>
          </a:p>
          <a:p>
            <a:pPr marL="0" indent="0">
              <a:buNone/>
            </a:pPr>
            <a:r>
              <a:rPr lang="en-US" dirty="0"/>
              <a:t>{</a:t>
            </a:r>
          </a:p>
          <a:p>
            <a:pPr marL="0" indent="0">
              <a:buNone/>
            </a:pPr>
            <a:r>
              <a:rPr lang="en-US" dirty="0"/>
              <a:t>	</a:t>
            </a:r>
            <a:r>
              <a:rPr lang="en-US" dirty="0" err="1"/>
              <a:t>glClear</a:t>
            </a:r>
            <a:r>
              <a:rPr lang="en-US" dirty="0"/>
              <a:t>(GL_COLOR_BUFFER_BIT);</a:t>
            </a:r>
          </a:p>
          <a:p>
            <a:pPr marL="0" indent="0">
              <a:buNone/>
            </a:pPr>
            <a:r>
              <a:rPr lang="en-US" dirty="0"/>
              <a:t>	glColor3f(1.0,0.0,0.0);</a:t>
            </a:r>
          </a:p>
          <a:p>
            <a:pPr marL="0" indent="0">
              <a:buNone/>
            </a:pPr>
            <a:r>
              <a:rPr lang="en-US" dirty="0"/>
              <a:t>	</a:t>
            </a:r>
            <a:r>
              <a:rPr lang="en-US" dirty="0" err="1"/>
              <a:t>glBegin</a:t>
            </a:r>
            <a:r>
              <a:rPr lang="en-US" dirty="0"/>
              <a:t>(GL_LINES);</a:t>
            </a:r>
          </a:p>
          <a:p>
            <a:pPr marL="0" indent="0">
              <a:buNone/>
            </a:pPr>
            <a:r>
              <a:rPr lang="en-US" dirty="0"/>
              <a:t>	 </a:t>
            </a:r>
            <a:r>
              <a:rPr lang="en-US" dirty="0" smtClean="0"/>
              <a:t>glVertex2i(180,15</a:t>
            </a:r>
            <a:r>
              <a:rPr lang="en-US" dirty="0"/>
              <a:t>);</a:t>
            </a:r>
          </a:p>
          <a:p>
            <a:pPr marL="0" indent="0">
              <a:buNone/>
            </a:pPr>
            <a:r>
              <a:rPr lang="en-US" dirty="0"/>
              <a:t>	 </a:t>
            </a:r>
            <a:r>
              <a:rPr lang="en-US" dirty="0" smtClean="0"/>
              <a:t>glVertex2i(10,145</a:t>
            </a:r>
            <a:r>
              <a:rPr lang="en-US" dirty="0"/>
              <a:t>);</a:t>
            </a:r>
          </a:p>
          <a:p>
            <a:pPr marL="0" indent="0">
              <a:buNone/>
            </a:pPr>
            <a:r>
              <a:rPr lang="en-US" dirty="0"/>
              <a:t>   </a:t>
            </a:r>
            <a:r>
              <a:rPr lang="en-US" dirty="0" smtClean="0"/>
              <a:t>	 </a:t>
            </a:r>
            <a:r>
              <a:rPr lang="en-US" dirty="0" err="1"/>
              <a:t>glEnd</a:t>
            </a:r>
            <a:r>
              <a:rPr lang="en-US" dirty="0"/>
              <a:t>();</a:t>
            </a:r>
          </a:p>
          <a:p>
            <a:pPr marL="0" indent="0">
              <a:buNone/>
            </a:pPr>
            <a:r>
              <a:rPr lang="en-US" dirty="0"/>
              <a:t>	</a:t>
            </a:r>
            <a:r>
              <a:rPr lang="en-US" dirty="0" err="1"/>
              <a:t>glFlush</a:t>
            </a:r>
            <a:r>
              <a:rPr lang="en-US" dirty="0"/>
              <a:t>();</a:t>
            </a:r>
          </a:p>
          <a:p>
            <a:pPr marL="0" indent="0">
              <a:buNone/>
            </a:pPr>
            <a:endParaRPr lang="en-US" dirty="0"/>
          </a:p>
          <a:p>
            <a:pPr marL="0" indent="0">
              <a:buNone/>
            </a:pPr>
            <a:r>
              <a:rPr lang="en-US" dirty="0"/>
              <a:t>}</a:t>
            </a:r>
          </a:p>
          <a:p>
            <a:endParaRPr lang="ar-EG" dirty="0"/>
          </a:p>
        </p:txBody>
      </p:sp>
      <p:sp>
        <p:nvSpPr>
          <p:cNvPr id="4" name="Slide Number Placeholder 3"/>
          <p:cNvSpPr>
            <a:spLocks noGrp="1"/>
          </p:cNvSpPr>
          <p:nvPr>
            <p:ph type="sldNum" sz="quarter" idx="12"/>
          </p:nvPr>
        </p:nvSpPr>
        <p:spPr/>
        <p:txBody>
          <a:bodyPr/>
          <a:lstStyle/>
          <a:p>
            <a:fld id="{8664F65F-3503-4FB9-9348-3A507982E279}" type="slidenum">
              <a:rPr lang="en-US" smtClean="0"/>
              <a:pPr/>
              <a:t>43</a:t>
            </a:fld>
            <a:endParaRPr lang="en-US"/>
          </a:p>
        </p:txBody>
      </p:sp>
    </p:spTree>
    <p:extLst>
      <p:ext uri="{BB962C8B-B14F-4D97-AF65-F5344CB8AC3E}">
        <p14:creationId xmlns:p14="http://schemas.microsoft.com/office/powerpoint/2010/main" val="1214877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Program</a:t>
            </a:r>
            <a:endParaRPr lang="ar-EG" dirty="0"/>
          </a:p>
        </p:txBody>
      </p:sp>
      <p:sp>
        <p:nvSpPr>
          <p:cNvPr id="3" name="Content Placeholder 2"/>
          <p:cNvSpPr>
            <a:spLocks noGrp="1"/>
          </p:cNvSpPr>
          <p:nvPr>
            <p:ph idx="1"/>
          </p:nvPr>
        </p:nvSpPr>
        <p:spPr>
          <a:xfrm>
            <a:off x="152400" y="1600199"/>
            <a:ext cx="8534400" cy="5121275"/>
          </a:xfrm>
        </p:spPr>
        <p:txBody>
          <a:bodyPr>
            <a:normAutofit fontScale="70000" lnSpcReduction="20000"/>
          </a:bodyPr>
          <a:lstStyle/>
          <a:p>
            <a:pPr marL="0" indent="0">
              <a:buNone/>
            </a:pPr>
            <a:r>
              <a:rPr lang="en-US" dirty="0"/>
              <a:t>void main (</a:t>
            </a:r>
            <a:r>
              <a:rPr lang="en-US" dirty="0" err="1"/>
              <a:t>int</a:t>
            </a:r>
            <a:r>
              <a:rPr lang="en-US" dirty="0"/>
              <a:t> </a:t>
            </a:r>
            <a:r>
              <a:rPr lang="en-US" dirty="0" err="1"/>
              <a:t>argc</a:t>
            </a:r>
            <a:r>
              <a:rPr lang="en-US" dirty="0"/>
              <a:t>, char** </a:t>
            </a:r>
            <a:r>
              <a:rPr lang="en-US" dirty="0" err="1"/>
              <a:t>argv</a:t>
            </a:r>
            <a:r>
              <a:rPr lang="en-US" dirty="0"/>
              <a:t>)</a:t>
            </a:r>
          </a:p>
          <a:p>
            <a:pPr marL="0" indent="0">
              <a:buNone/>
            </a:pPr>
            <a:r>
              <a:rPr lang="en-US" dirty="0"/>
              <a:t>{</a:t>
            </a:r>
          </a:p>
          <a:p>
            <a:pPr marL="0" indent="0">
              <a:buNone/>
            </a:pPr>
            <a:r>
              <a:rPr lang="en-US" dirty="0"/>
              <a:t>	</a:t>
            </a:r>
            <a:r>
              <a:rPr lang="en-US" dirty="0" err="1"/>
              <a:t>glutInit</a:t>
            </a:r>
            <a:r>
              <a:rPr lang="en-US" dirty="0"/>
              <a:t>(&amp;</a:t>
            </a:r>
            <a:r>
              <a:rPr lang="en-US" dirty="0" err="1"/>
              <a:t>argc,argv</a:t>
            </a:r>
            <a:r>
              <a:rPr lang="en-US" dirty="0"/>
              <a:t>);</a:t>
            </a:r>
          </a:p>
          <a:p>
            <a:pPr marL="0" indent="0">
              <a:buNone/>
            </a:pPr>
            <a:r>
              <a:rPr lang="en-US" dirty="0"/>
              <a:t>	</a:t>
            </a:r>
            <a:r>
              <a:rPr lang="en-US" dirty="0" err="1"/>
              <a:t>glutInitDisplayMode</a:t>
            </a:r>
            <a:r>
              <a:rPr lang="en-US" dirty="0"/>
              <a:t>(GLUT_SINGLE | GLUT_RGB</a:t>
            </a:r>
            <a:r>
              <a:rPr lang="en-US" smtClean="0"/>
              <a:t>); </a:t>
            </a:r>
            <a:r>
              <a:rPr lang="en-US" smtClean="0">
                <a:solidFill>
                  <a:srgbClr val="FF0000"/>
                </a:solidFill>
              </a:rPr>
              <a:t>//sets </a:t>
            </a:r>
            <a:r>
              <a:rPr lang="en-US" dirty="0" smtClean="0">
                <a:solidFill>
                  <a:srgbClr val="FF0000"/>
                </a:solidFill>
              </a:rPr>
              <a:t>	the</a:t>
            </a:r>
            <a:r>
              <a:rPr lang="en-US" dirty="0">
                <a:solidFill>
                  <a:srgbClr val="FF0000"/>
                </a:solidFill>
              </a:rPr>
              <a:t> </a:t>
            </a:r>
            <a:r>
              <a:rPr lang="en-US" i="1" dirty="0">
                <a:solidFill>
                  <a:srgbClr val="FF0000"/>
                </a:solidFill>
              </a:rPr>
              <a:t>initial display </a:t>
            </a:r>
            <a:r>
              <a:rPr lang="en-US" i="1" dirty="0" smtClean="0">
                <a:solidFill>
                  <a:srgbClr val="FF0000"/>
                </a:solidFill>
              </a:rPr>
              <a:t>mode</a:t>
            </a:r>
            <a:endParaRPr lang="en-US" dirty="0">
              <a:solidFill>
                <a:srgbClr val="FF0000"/>
              </a:solidFill>
            </a:endParaRPr>
          </a:p>
          <a:p>
            <a:pPr marL="0" indent="0">
              <a:buNone/>
            </a:pPr>
            <a:r>
              <a:rPr lang="en-US" dirty="0"/>
              <a:t>	</a:t>
            </a:r>
            <a:r>
              <a:rPr lang="en-US" dirty="0" err="1"/>
              <a:t>glutInitWindowPosition</a:t>
            </a:r>
            <a:r>
              <a:rPr lang="en-US" dirty="0"/>
              <a:t>(50,100</a:t>
            </a:r>
            <a:r>
              <a:rPr lang="en-US" dirty="0" smtClean="0"/>
              <a:t>); </a:t>
            </a:r>
            <a:r>
              <a:rPr lang="en-US" dirty="0" smtClean="0">
                <a:solidFill>
                  <a:srgbClr val="FF0000"/>
                </a:solidFill>
              </a:rPr>
              <a:t>//sets the initial window 	position</a:t>
            </a:r>
            <a:endParaRPr lang="en-US" dirty="0">
              <a:solidFill>
                <a:srgbClr val="FF0000"/>
              </a:solidFill>
            </a:endParaRPr>
          </a:p>
          <a:p>
            <a:pPr marL="0" indent="0">
              <a:buNone/>
            </a:pPr>
            <a:r>
              <a:rPr lang="en-US" dirty="0"/>
              <a:t>    	</a:t>
            </a:r>
            <a:r>
              <a:rPr lang="en-US" dirty="0" err="1"/>
              <a:t>glutInitWindowSize</a:t>
            </a:r>
            <a:r>
              <a:rPr lang="en-US" dirty="0"/>
              <a:t>(400,300</a:t>
            </a:r>
            <a:r>
              <a:rPr lang="en-US" dirty="0" smtClean="0"/>
              <a:t>); </a:t>
            </a:r>
            <a:r>
              <a:rPr lang="en-US" dirty="0">
                <a:solidFill>
                  <a:srgbClr val="FF0000"/>
                </a:solidFill>
              </a:rPr>
              <a:t>//sets the initial window </a:t>
            </a:r>
            <a:r>
              <a:rPr lang="en-US" dirty="0" smtClean="0">
                <a:solidFill>
                  <a:srgbClr val="FF0000"/>
                </a:solidFill>
              </a:rPr>
              <a:t>size</a:t>
            </a:r>
            <a:endParaRPr lang="en-US" dirty="0">
              <a:solidFill>
                <a:srgbClr val="FF0000"/>
              </a:solidFill>
            </a:endParaRPr>
          </a:p>
          <a:p>
            <a:pPr marL="0" indent="0">
              <a:buNone/>
            </a:pPr>
            <a:r>
              <a:rPr lang="en-US" dirty="0" smtClean="0"/>
              <a:t>    </a:t>
            </a:r>
            <a:r>
              <a:rPr lang="en-US" dirty="0"/>
              <a:t>	</a:t>
            </a:r>
            <a:r>
              <a:rPr lang="en-US" dirty="0" err="1"/>
              <a:t>glutCreateWindow</a:t>
            </a:r>
            <a:r>
              <a:rPr lang="en-US" dirty="0"/>
              <a:t>("Line</a:t>
            </a:r>
            <a:r>
              <a:rPr lang="en-US" dirty="0" smtClean="0"/>
              <a:t>"); </a:t>
            </a:r>
            <a:r>
              <a:rPr lang="en-US" dirty="0" smtClean="0">
                <a:solidFill>
                  <a:srgbClr val="FF0000"/>
                </a:solidFill>
              </a:rPr>
              <a:t>// creates the window with name line</a:t>
            </a:r>
            <a:endParaRPr lang="en-US" dirty="0">
              <a:solidFill>
                <a:srgbClr val="FF0000"/>
              </a:solidFill>
            </a:endParaRPr>
          </a:p>
          <a:p>
            <a:pPr marL="0" indent="0">
              <a:buNone/>
            </a:pPr>
            <a:r>
              <a:rPr lang="en-US" dirty="0"/>
              <a:t>	</a:t>
            </a:r>
            <a:r>
              <a:rPr lang="en-US" dirty="0" err="1"/>
              <a:t>init</a:t>
            </a:r>
            <a:r>
              <a:rPr lang="en-US" dirty="0"/>
              <a:t>();</a:t>
            </a:r>
          </a:p>
          <a:p>
            <a:pPr marL="0" indent="0">
              <a:buNone/>
            </a:pPr>
            <a:r>
              <a:rPr lang="en-US" dirty="0"/>
              <a:t>	</a:t>
            </a:r>
            <a:r>
              <a:rPr lang="en-US" dirty="0" err="1"/>
              <a:t>glutDisplayFunc</a:t>
            </a:r>
            <a:r>
              <a:rPr lang="en-US" dirty="0"/>
              <a:t>(</a:t>
            </a:r>
            <a:r>
              <a:rPr lang="en-US" dirty="0" err="1"/>
              <a:t>linesegment</a:t>
            </a:r>
            <a:r>
              <a:rPr lang="en-US" dirty="0" smtClean="0"/>
              <a:t>); </a:t>
            </a:r>
            <a:r>
              <a:rPr lang="en-US" dirty="0" smtClean="0">
                <a:solidFill>
                  <a:srgbClr val="FF0000"/>
                </a:solidFill>
              </a:rPr>
              <a:t>//</a:t>
            </a:r>
            <a:r>
              <a:rPr lang="en-US" dirty="0">
                <a:solidFill>
                  <a:srgbClr val="FF0000"/>
                </a:solidFill>
              </a:rPr>
              <a:t>sets the display callback for </a:t>
            </a:r>
            <a:r>
              <a:rPr lang="en-US" dirty="0" smtClean="0">
                <a:solidFill>
                  <a:srgbClr val="FF0000"/>
                </a:solidFill>
              </a:rPr>
              <a:t>	the</a:t>
            </a:r>
            <a:r>
              <a:rPr lang="en-US" dirty="0">
                <a:solidFill>
                  <a:srgbClr val="FF0000"/>
                </a:solidFill>
              </a:rPr>
              <a:t> </a:t>
            </a:r>
            <a:r>
              <a:rPr lang="en-US" i="1" dirty="0">
                <a:solidFill>
                  <a:srgbClr val="FF0000"/>
                </a:solidFill>
              </a:rPr>
              <a:t>current window</a:t>
            </a:r>
            <a:r>
              <a:rPr lang="en-US" dirty="0">
                <a:solidFill>
                  <a:srgbClr val="FF0000"/>
                </a:solidFill>
              </a:rPr>
              <a:t>.</a:t>
            </a:r>
          </a:p>
          <a:p>
            <a:pPr marL="0" indent="0">
              <a:buNone/>
            </a:pPr>
            <a:r>
              <a:rPr lang="en-US" dirty="0"/>
              <a:t>	</a:t>
            </a:r>
            <a:r>
              <a:rPr lang="en-US" dirty="0" err="1"/>
              <a:t>glutMainLoop</a:t>
            </a:r>
            <a:r>
              <a:rPr lang="en-US" dirty="0" smtClean="0"/>
              <a:t>(); </a:t>
            </a:r>
            <a:r>
              <a:rPr lang="en-US" dirty="0" smtClean="0">
                <a:solidFill>
                  <a:srgbClr val="FF0000"/>
                </a:solidFill>
              </a:rPr>
              <a:t>//</a:t>
            </a:r>
            <a:r>
              <a:rPr lang="en-US" dirty="0">
                <a:solidFill>
                  <a:srgbClr val="FF0000"/>
                </a:solidFill>
              </a:rPr>
              <a:t> enters the GLUT event processing loop</a:t>
            </a:r>
          </a:p>
          <a:p>
            <a:pPr marL="0" indent="0">
              <a:buNone/>
            </a:pPr>
            <a:r>
              <a:rPr lang="en-US" dirty="0" smtClean="0"/>
              <a:t>}</a:t>
            </a:r>
            <a:endParaRPr lang="ar-EG" dirty="0"/>
          </a:p>
        </p:txBody>
      </p:sp>
      <p:sp>
        <p:nvSpPr>
          <p:cNvPr id="4" name="Slide Number Placeholder 3"/>
          <p:cNvSpPr>
            <a:spLocks noGrp="1"/>
          </p:cNvSpPr>
          <p:nvPr>
            <p:ph type="sldNum" sz="quarter" idx="12"/>
          </p:nvPr>
        </p:nvSpPr>
        <p:spPr/>
        <p:txBody>
          <a:bodyPr/>
          <a:lstStyle/>
          <a:p>
            <a:fld id="{8664F65F-3503-4FB9-9348-3A507982E279}" type="slidenum">
              <a:rPr lang="en-US" smtClean="0"/>
              <a:pPr/>
              <a:t>44</a:t>
            </a:fld>
            <a:endParaRPr lang="en-US"/>
          </a:p>
        </p:txBody>
      </p:sp>
    </p:spTree>
    <p:extLst>
      <p:ext uri="{BB962C8B-B14F-4D97-AF65-F5344CB8AC3E}">
        <p14:creationId xmlns:p14="http://schemas.microsoft.com/office/powerpoint/2010/main" val="1622686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533400"/>
            <a:ext cx="7772400" cy="838200"/>
          </a:xfrm>
        </p:spPr>
        <p:txBody>
          <a:bodyPr>
            <a:normAutofit/>
          </a:bodyPr>
          <a:lstStyle/>
          <a:p>
            <a:r>
              <a:rPr lang="en-US" b="1" kern="0" dirty="0" smtClean="0"/>
              <a:t>Cathode-ray-tube </a:t>
            </a:r>
            <a:r>
              <a:rPr lang="en-US" b="1" kern="0" dirty="0"/>
              <a:t>(CRT</a:t>
            </a:r>
            <a:r>
              <a:rPr lang="en-US" b="1" kern="0" dirty="0" smtClean="0"/>
              <a:t>)</a:t>
            </a:r>
            <a:endParaRPr lang="de-DE" dirty="0" smtClean="0"/>
          </a:p>
        </p:txBody>
      </p:sp>
      <p:sp>
        <p:nvSpPr>
          <p:cNvPr id="38916" name="Slide Number Placeholder 3"/>
          <p:cNvSpPr>
            <a:spLocks noGrp="1"/>
          </p:cNvSpPr>
          <p:nvPr>
            <p:ph type="sldNum" sz="quarter" idx="12"/>
          </p:nvPr>
        </p:nvSpPr>
        <p:spPr>
          <a:noFill/>
        </p:spPr>
        <p:txBody>
          <a:bodyPr/>
          <a:lstStyle/>
          <a:p>
            <a:fld id="{8C562CCE-0087-4406-B89C-A0D38EA9149B}" type="slidenum">
              <a:rPr lang="en-US" smtClean="0"/>
              <a:pPr/>
              <a:t>5</a:t>
            </a:fld>
            <a:endParaRPr lang="en-US" smtClean="0"/>
          </a:p>
        </p:txBody>
      </p:sp>
      <p:sp>
        <p:nvSpPr>
          <p:cNvPr id="3" name="Rectangle 2"/>
          <p:cNvSpPr/>
          <p:nvPr/>
        </p:nvSpPr>
        <p:spPr>
          <a:xfrm>
            <a:off x="838200" y="2035076"/>
            <a:ext cx="7467600" cy="2031325"/>
          </a:xfrm>
          <a:prstGeom prst="rect">
            <a:avLst/>
          </a:prstGeom>
        </p:spPr>
        <p:txBody>
          <a:bodyPr wrap="square">
            <a:spAutoFit/>
          </a:bodyPr>
          <a:lstStyle/>
          <a:p>
            <a:endParaRPr lang="en-US" dirty="0">
              <a:solidFill>
                <a:srgbClr val="000000"/>
              </a:solidFill>
              <a:latin typeface="Verdana" panose="020B0604030504040204" pitchFamily="34" charset="0"/>
            </a:endParaRPr>
          </a:p>
          <a:p>
            <a:r>
              <a:rPr lang="en-US" dirty="0">
                <a:solidFill>
                  <a:srgbClr val="000000"/>
                </a:solidFill>
                <a:latin typeface="Verdana" panose="020B0604030504040204" pitchFamily="34" charset="0"/>
              </a:rPr>
              <a:t>3. When the beam hits the screen, the phosphor emits a small spot of light at each position contacted by the electron beam. </a:t>
            </a:r>
          </a:p>
          <a:p>
            <a:endParaRPr lang="en-US" dirty="0">
              <a:solidFill>
                <a:srgbClr val="000000"/>
              </a:solidFill>
              <a:latin typeface="Verdana" panose="020B0604030504040204" pitchFamily="34" charset="0"/>
            </a:endParaRPr>
          </a:p>
          <a:p>
            <a:endParaRPr lang="en-US" dirty="0">
              <a:solidFill>
                <a:srgbClr val="000000"/>
              </a:solidFill>
              <a:latin typeface="Verdana" panose="020B0604030504040204" pitchFamily="34" charset="0"/>
            </a:endParaRPr>
          </a:p>
          <a:p>
            <a:r>
              <a:rPr lang="en-US" dirty="0">
                <a:solidFill>
                  <a:srgbClr val="000000"/>
                </a:solidFill>
                <a:latin typeface="Verdana" panose="020B0604030504040204" pitchFamily="34" charset="0"/>
              </a:rPr>
              <a:t>4. It redraws the picture by directing the electron beam back over the same screen points quickly. </a:t>
            </a:r>
          </a:p>
        </p:txBody>
      </p:sp>
    </p:spTree>
    <p:extLst>
      <p:ext uri="{BB962C8B-B14F-4D97-AF65-F5344CB8AC3E}">
        <p14:creationId xmlns:p14="http://schemas.microsoft.com/office/powerpoint/2010/main" val="2675411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304800"/>
            <a:ext cx="7772400" cy="838200"/>
          </a:xfrm>
        </p:spPr>
        <p:txBody>
          <a:bodyPr>
            <a:normAutofit fontScale="90000"/>
          </a:bodyPr>
          <a:lstStyle/>
          <a:p>
            <a:r>
              <a:rPr lang="de-DE" smtClean="0"/>
              <a:t/>
            </a:r>
            <a:br>
              <a:rPr lang="de-DE" smtClean="0"/>
            </a:br>
            <a:endParaRPr lang="de-DE" smtClean="0"/>
          </a:p>
        </p:txBody>
      </p:sp>
      <p:sp>
        <p:nvSpPr>
          <p:cNvPr id="39939" name="Content Placeholder 2"/>
          <p:cNvSpPr>
            <a:spLocks noGrp="1"/>
          </p:cNvSpPr>
          <p:nvPr>
            <p:ph idx="1"/>
          </p:nvPr>
        </p:nvSpPr>
        <p:spPr>
          <a:xfrm>
            <a:off x="685800" y="1752600"/>
            <a:ext cx="6096000" cy="4495800"/>
          </a:xfrm>
        </p:spPr>
        <p:txBody>
          <a:bodyPr>
            <a:normAutofit/>
          </a:bodyPr>
          <a:lstStyle/>
          <a:p>
            <a:pPr algn="just"/>
            <a:r>
              <a:rPr lang="en-US" sz="2200" dirty="0" smtClean="0"/>
              <a:t>The screen output is stored in the frame buffer and is converted into voltages across the reflection plates </a:t>
            </a:r>
            <a:r>
              <a:rPr lang="de-DE" sz="2200" dirty="0" smtClean="0"/>
              <a:t>via a digital-to-analog converter (DAG)</a:t>
            </a:r>
          </a:p>
          <a:p>
            <a:pPr algn="just"/>
            <a:r>
              <a:rPr lang="en-US" sz="2200" dirty="0" smtClean="0"/>
              <a:t>Light is emitted when electrons hit phosphor</a:t>
            </a:r>
          </a:p>
          <a:p>
            <a:pPr marL="0" indent="0" algn="just">
              <a:buNone/>
            </a:pPr>
            <a:r>
              <a:rPr lang="en-US" sz="2200" dirty="0" smtClean="0"/>
              <a:t>     (the screen </a:t>
            </a:r>
            <a:r>
              <a:rPr lang="en-US" sz="2200" dirty="0"/>
              <a:t>is </a:t>
            </a:r>
            <a:r>
              <a:rPr lang="en-US" sz="2200" dirty="0" smtClean="0"/>
              <a:t>phosphor coated)</a:t>
            </a:r>
            <a:endParaRPr lang="en-US" sz="2200" dirty="0"/>
          </a:p>
          <a:p>
            <a:pPr algn="just"/>
            <a:r>
              <a:rPr lang="en-US" sz="2200" dirty="0" smtClean="0"/>
              <a:t>But light output from the phosphor decays</a:t>
            </a:r>
          </a:p>
          <a:p>
            <a:pPr algn="just">
              <a:buFont typeface="Wingdings" pitchFamily="2" charset="2"/>
              <a:buNone/>
            </a:pPr>
            <a:r>
              <a:rPr lang="en-US" sz="2200" dirty="0" smtClean="0"/>
              <a:t>	exponentially with time, typically in 10 – 60</a:t>
            </a:r>
          </a:p>
          <a:p>
            <a:pPr algn="just">
              <a:buFont typeface="Wingdings" pitchFamily="2" charset="2"/>
              <a:buNone/>
            </a:pPr>
            <a:r>
              <a:rPr lang="de-DE" sz="2200" dirty="0" smtClean="0"/>
              <a:t>	microseconds</a:t>
            </a:r>
          </a:p>
          <a:p>
            <a:pPr algn="just">
              <a:buFont typeface="Wingdings" pitchFamily="2" charset="2"/>
              <a:buNone/>
            </a:pPr>
            <a:r>
              <a:rPr lang="en-US" sz="2200" dirty="0" smtClean="0"/>
              <a:t>	</a:t>
            </a:r>
            <a:endParaRPr lang="de-DE" sz="2000" dirty="0" smtClean="0"/>
          </a:p>
        </p:txBody>
      </p:sp>
      <p:sp>
        <p:nvSpPr>
          <p:cNvPr id="39940" name="Slide Number Placeholder 3"/>
          <p:cNvSpPr>
            <a:spLocks noGrp="1"/>
          </p:cNvSpPr>
          <p:nvPr>
            <p:ph type="sldNum" sz="quarter" idx="12"/>
          </p:nvPr>
        </p:nvSpPr>
        <p:spPr>
          <a:noFill/>
        </p:spPr>
        <p:txBody>
          <a:bodyPr/>
          <a:lstStyle/>
          <a:p>
            <a:fld id="{AF2983C9-9935-4BF0-AE89-FF0B1D87541E}" type="slidenum">
              <a:rPr lang="en-US" smtClean="0"/>
              <a:pPr/>
              <a:t>6</a:t>
            </a:fld>
            <a:endParaRPr lang="en-US" smtClean="0"/>
          </a:p>
        </p:txBody>
      </p:sp>
      <p:sp>
        <p:nvSpPr>
          <p:cNvPr id="5" name="Title 1"/>
          <p:cNvSpPr txBox="1">
            <a:spLocks/>
          </p:cNvSpPr>
          <p:nvPr/>
        </p:nvSpPr>
        <p:spPr bwMode="auto">
          <a:xfrm>
            <a:off x="838200" y="457200"/>
            <a:ext cx="7772400" cy="838200"/>
          </a:xfrm>
          <a:prstGeom prst="rect">
            <a:avLst/>
          </a:prstGeom>
          <a:noFill/>
          <a:ln w="9525">
            <a:noFill/>
            <a:miter lim="800000"/>
            <a:headEnd/>
            <a:tailEnd/>
          </a:ln>
        </p:spPr>
        <p:txBody>
          <a:bodyPr anchor="ctr"/>
          <a:lstStyle/>
          <a:p>
            <a:pPr algn="ctr" eaLnBrk="0" hangingPunct="0">
              <a:defRPr/>
            </a:pPr>
            <a:r>
              <a:rPr lang="de-DE" sz="4400" dirty="0" smtClean="0">
                <a:latin typeface="+mj-lt"/>
                <a:ea typeface="+mj-ea"/>
                <a:cs typeface="+mj-cs"/>
              </a:rPr>
              <a:t>CRT</a:t>
            </a:r>
            <a:endParaRPr lang="de-DE" sz="4400" dirty="0">
              <a:latin typeface="+mj-lt"/>
              <a:ea typeface="+mj-ea"/>
              <a:cs typeface="+mj-cs"/>
            </a:endParaRPr>
          </a:p>
        </p:txBody>
      </p:sp>
      <p:pic>
        <p:nvPicPr>
          <p:cNvPr id="6" name="Picture 2052" descr="Click here for full image."/>
          <p:cNvPicPr>
            <a:picLocks noChangeAspect="1" noChangeArrowheads="1"/>
          </p:cNvPicPr>
          <p:nvPr/>
        </p:nvPicPr>
        <p:blipFill>
          <a:blip r:embed="rId2"/>
          <a:srcRect/>
          <a:stretch>
            <a:fillRect/>
          </a:stretch>
        </p:blipFill>
        <p:spPr>
          <a:xfrm>
            <a:off x="6781800" y="2057400"/>
            <a:ext cx="2209800" cy="2106717"/>
          </a:xfrm>
          <a:prstGeom prst="rect">
            <a:avLst/>
          </a:prstGeo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304800"/>
            <a:ext cx="7772400" cy="838200"/>
          </a:xfrm>
        </p:spPr>
        <p:txBody>
          <a:bodyPr>
            <a:normAutofit fontScale="90000"/>
          </a:bodyPr>
          <a:lstStyle/>
          <a:p>
            <a:r>
              <a:rPr lang="de-DE" smtClean="0"/>
              <a:t/>
            </a:r>
            <a:br>
              <a:rPr lang="de-DE" smtClean="0"/>
            </a:br>
            <a:endParaRPr lang="de-DE" smtClean="0"/>
          </a:p>
        </p:txBody>
      </p:sp>
      <p:sp>
        <p:nvSpPr>
          <p:cNvPr id="39939" name="Content Placeholder 2"/>
          <p:cNvSpPr>
            <a:spLocks noGrp="1"/>
          </p:cNvSpPr>
          <p:nvPr>
            <p:ph idx="1"/>
          </p:nvPr>
        </p:nvSpPr>
        <p:spPr>
          <a:xfrm>
            <a:off x="685800" y="1905000"/>
            <a:ext cx="5562600" cy="4343400"/>
          </a:xfrm>
        </p:spPr>
        <p:txBody>
          <a:bodyPr>
            <a:normAutofit/>
          </a:bodyPr>
          <a:lstStyle/>
          <a:p>
            <a:r>
              <a:rPr lang="en-US" sz="2200" dirty="0" smtClean="0"/>
              <a:t>Thus the screen needs to be redrawn or refreshed</a:t>
            </a:r>
          </a:p>
          <a:p>
            <a:r>
              <a:rPr lang="en-US" sz="2200" dirty="0" smtClean="0"/>
              <a:t>Refresh rate is typically 60 Hz </a:t>
            </a:r>
            <a:r>
              <a:rPr lang="en-US" altLang="ar-EG" sz="2000" dirty="0"/>
              <a:t>(1 Hz = 1 refresh per </a:t>
            </a:r>
            <a:r>
              <a:rPr lang="en-US" altLang="ar-EG" sz="2000" dirty="0" smtClean="0"/>
              <a:t>second) </a:t>
            </a:r>
            <a:r>
              <a:rPr lang="en-US" sz="2200" dirty="0" smtClean="0"/>
              <a:t>to avoid flicker (“twinkling”)</a:t>
            </a:r>
          </a:p>
          <a:p>
            <a:r>
              <a:rPr lang="en-US" sz="2200" dirty="0" smtClean="0"/>
              <a:t>Flicker: when the eye can no longer integrate individual light pulses from a point on screen, e.g., due to low refresh rate</a:t>
            </a:r>
          </a:p>
          <a:p>
            <a:endParaRPr lang="de-DE" sz="2000" dirty="0" smtClean="0"/>
          </a:p>
        </p:txBody>
      </p:sp>
      <p:sp>
        <p:nvSpPr>
          <p:cNvPr id="39940" name="Slide Number Placeholder 3"/>
          <p:cNvSpPr>
            <a:spLocks noGrp="1"/>
          </p:cNvSpPr>
          <p:nvPr>
            <p:ph type="sldNum" sz="quarter" idx="12"/>
          </p:nvPr>
        </p:nvSpPr>
        <p:spPr>
          <a:noFill/>
        </p:spPr>
        <p:txBody>
          <a:bodyPr/>
          <a:lstStyle/>
          <a:p>
            <a:fld id="{AF2983C9-9935-4BF0-AE89-FF0B1D87541E}" type="slidenum">
              <a:rPr lang="en-US" smtClean="0"/>
              <a:pPr/>
              <a:t>7</a:t>
            </a:fld>
            <a:endParaRPr lang="en-US" smtClean="0"/>
          </a:p>
        </p:txBody>
      </p:sp>
      <p:sp>
        <p:nvSpPr>
          <p:cNvPr id="5" name="Title 1"/>
          <p:cNvSpPr txBox="1">
            <a:spLocks/>
          </p:cNvSpPr>
          <p:nvPr/>
        </p:nvSpPr>
        <p:spPr bwMode="auto">
          <a:xfrm>
            <a:off x="838200" y="457200"/>
            <a:ext cx="7772400" cy="838200"/>
          </a:xfrm>
          <a:prstGeom prst="rect">
            <a:avLst/>
          </a:prstGeom>
          <a:noFill/>
          <a:ln w="9525">
            <a:noFill/>
            <a:miter lim="800000"/>
            <a:headEnd/>
            <a:tailEnd/>
          </a:ln>
        </p:spPr>
        <p:txBody>
          <a:bodyPr anchor="ctr"/>
          <a:lstStyle/>
          <a:p>
            <a:pPr algn="ctr" eaLnBrk="0" hangingPunct="0">
              <a:defRPr/>
            </a:pPr>
            <a:r>
              <a:rPr lang="de-DE" sz="4400" dirty="0" smtClean="0">
                <a:latin typeface="+mj-lt"/>
                <a:ea typeface="+mj-ea"/>
                <a:cs typeface="+mj-cs"/>
              </a:rPr>
              <a:t>CRT (cont.)</a:t>
            </a:r>
            <a:endParaRPr lang="de-DE" sz="4400" dirty="0">
              <a:latin typeface="+mj-lt"/>
              <a:ea typeface="+mj-ea"/>
              <a:cs typeface="+mj-cs"/>
            </a:endParaRPr>
          </a:p>
        </p:txBody>
      </p:sp>
      <p:pic>
        <p:nvPicPr>
          <p:cNvPr id="6" name="Picture 2052" descr="Click here for full image."/>
          <p:cNvPicPr>
            <a:picLocks noChangeAspect="1" noChangeArrowheads="1"/>
          </p:cNvPicPr>
          <p:nvPr/>
        </p:nvPicPr>
        <p:blipFill>
          <a:blip r:embed="rId2"/>
          <a:srcRect/>
          <a:stretch>
            <a:fillRect/>
          </a:stretch>
        </p:blipFill>
        <p:spPr>
          <a:xfrm>
            <a:off x="6781800" y="2057400"/>
            <a:ext cx="2209800" cy="2106717"/>
          </a:xfrm>
          <a:prstGeom prst="rect">
            <a:avLst/>
          </a:prstGeom>
          <a:noFill/>
          <a:ln/>
        </p:spPr>
      </p:pic>
    </p:spTree>
    <p:extLst>
      <p:ext uri="{BB962C8B-B14F-4D97-AF65-F5344CB8AC3E}">
        <p14:creationId xmlns:p14="http://schemas.microsoft.com/office/powerpoint/2010/main" val="1399923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5800" y="304800"/>
            <a:ext cx="7772400" cy="838200"/>
          </a:xfrm>
        </p:spPr>
        <p:txBody>
          <a:bodyPr>
            <a:normAutofit fontScale="90000"/>
          </a:bodyPr>
          <a:lstStyle/>
          <a:p>
            <a:r>
              <a:rPr lang="de-DE" smtClean="0"/>
              <a:t/>
            </a:r>
            <a:br>
              <a:rPr lang="de-DE" smtClean="0"/>
            </a:br>
            <a:endParaRPr lang="de-DE" smtClean="0"/>
          </a:p>
        </p:txBody>
      </p:sp>
      <p:sp>
        <p:nvSpPr>
          <p:cNvPr id="40963" name="Content Placeholder 2"/>
          <p:cNvSpPr>
            <a:spLocks noGrp="1"/>
          </p:cNvSpPr>
          <p:nvPr>
            <p:ph idx="1"/>
          </p:nvPr>
        </p:nvSpPr>
        <p:spPr>
          <a:xfrm>
            <a:off x="685800" y="1371600"/>
            <a:ext cx="7772400" cy="4267200"/>
          </a:xfrm>
        </p:spPr>
        <p:txBody>
          <a:bodyPr>
            <a:normAutofit fontScale="92500" lnSpcReduction="10000"/>
          </a:bodyPr>
          <a:lstStyle/>
          <a:p>
            <a:r>
              <a:rPr lang="en-US" dirty="0" smtClean="0"/>
              <a:t>Three different colored phosphors (</a:t>
            </a:r>
            <a:r>
              <a:rPr lang="en-US" dirty="0" smtClean="0">
                <a:solidFill>
                  <a:srgbClr val="FF0000"/>
                </a:solidFill>
              </a:rPr>
              <a:t>R, G, B</a:t>
            </a:r>
            <a:r>
              <a:rPr lang="en-US" dirty="0" smtClean="0"/>
              <a:t>)</a:t>
            </a:r>
          </a:p>
          <a:p>
            <a:r>
              <a:rPr lang="en-US" dirty="0" smtClean="0"/>
              <a:t>dots are arranged in very small groups </a:t>
            </a:r>
            <a:r>
              <a:rPr lang="de-DE" dirty="0" smtClean="0"/>
              <a:t>(triads) on coating</a:t>
            </a:r>
          </a:p>
          <a:p>
            <a:pPr>
              <a:buFont typeface="Wingdings" pitchFamily="2" charset="2"/>
              <a:buNone/>
            </a:pPr>
            <a:endParaRPr lang="de-DE" dirty="0" smtClean="0"/>
          </a:p>
          <a:p>
            <a:pPr algn="just">
              <a:buFont typeface="Wingdings" pitchFamily="2" charset="2"/>
              <a:buNone/>
            </a:pPr>
            <a:r>
              <a:rPr lang="en-US" sz="2200" dirty="0" smtClean="0"/>
              <a:t>We see a mixture of three </a:t>
            </a:r>
            <a:r>
              <a:rPr lang="de-DE" sz="2200" dirty="0" smtClean="0"/>
              <a:t>colors</a:t>
            </a:r>
          </a:p>
          <a:p>
            <a:pPr algn="just">
              <a:buFont typeface="Wingdings" pitchFamily="2" charset="2"/>
              <a:buNone/>
            </a:pPr>
            <a:r>
              <a:rPr lang="de-DE" sz="2200" dirty="0" smtClean="0"/>
              <a:t>Three electron guns (R, G,</a:t>
            </a:r>
            <a:r>
              <a:rPr lang="en-US" sz="2200" dirty="0" smtClean="0"/>
              <a:t>B)</a:t>
            </a:r>
          </a:p>
          <a:p>
            <a:pPr algn="just">
              <a:buFont typeface="Wingdings" pitchFamily="2" charset="2"/>
              <a:buNone/>
            </a:pPr>
            <a:r>
              <a:rPr lang="en-US" sz="2200" dirty="0" smtClean="0"/>
              <a:t>emit electron beams in a</a:t>
            </a:r>
          </a:p>
          <a:p>
            <a:pPr algn="just">
              <a:buFont typeface="Wingdings" pitchFamily="2" charset="2"/>
              <a:buNone/>
            </a:pPr>
            <a:r>
              <a:rPr lang="de-DE" sz="2200" dirty="0" smtClean="0"/>
              <a:t>controlled fashion so that</a:t>
            </a:r>
          </a:p>
          <a:p>
            <a:pPr algn="just">
              <a:buFont typeface="Wingdings" pitchFamily="2" charset="2"/>
              <a:buNone/>
            </a:pPr>
            <a:r>
              <a:rPr lang="de-DE" sz="2200" dirty="0" smtClean="0"/>
              <a:t>only phosphors of the</a:t>
            </a:r>
          </a:p>
          <a:p>
            <a:pPr algn="just">
              <a:buFont typeface="Wingdings" pitchFamily="2" charset="2"/>
              <a:buNone/>
            </a:pPr>
            <a:r>
              <a:rPr lang="de-DE" sz="2200" dirty="0" smtClean="0"/>
              <a:t>proper colors are excited</a:t>
            </a:r>
          </a:p>
          <a:p>
            <a:pPr algn="just">
              <a:buFont typeface="Wingdings" pitchFamily="2" charset="2"/>
              <a:buNone/>
            </a:pPr>
            <a:endParaRPr lang="de-DE" dirty="0" smtClean="0"/>
          </a:p>
        </p:txBody>
      </p:sp>
      <p:sp>
        <p:nvSpPr>
          <p:cNvPr id="40964" name="Slide Number Placeholder 3"/>
          <p:cNvSpPr>
            <a:spLocks noGrp="1"/>
          </p:cNvSpPr>
          <p:nvPr>
            <p:ph type="sldNum" sz="quarter" idx="12"/>
          </p:nvPr>
        </p:nvSpPr>
        <p:spPr>
          <a:noFill/>
        </p:spPr>
        <p:txBody>
          <a:bodyPr/>
          <a:lstStyle/>
          <a:p>
            <a:fld id="{8B191911-EE1E-4477-8E75-9B3B498DF351}" type="slidenum">
              <a:rPr lang="en-US" smtClean="0"/>
              <a:pPr/>
              <a:t>8</a:t>
            </a:fld>
            <a:endParaRPr lang="en-US" smtClean="0"/>
          </a:p>
        </p:txBody>
      </p:sp>
      <p:pic>
        <p:nvPicPr>
          <p:cNvPr id="40965" name="Picture 2"/>
          <p:cNvPicPr>
            <a:picLocks noChangeAspect="1" noChangeArrowheads="1"/>
          </p:cNvPicPr>
          <p:nvPr/>
        </p:nvPicPr>
        <p:blipFill>
          <a:blip r:embed="rId2"/>
          <a:srcRect/>
          <a:stretch>
            <a:fillRect/>
          </a:stretch>
        </p:blipFill>
        <p:spPr bwMode="auto">
          <a:xfrm>
            <a:off x="4343400" y="3048000"/>
            <a:ext cx="4324350" cy="3248025"/>
          </a:xfrm>
          <a:prstGeom prst="rect">
            <a:avLst/>
          </a:prstGeom>
          <a:noFill/>
          <a:ln w="9525">
            <a:noFill/>
            <a:miter lim="800000"/>
            <a:headEnd/>
            <a:tailEnd/>
          </a:ln>
        </p:spPr>
      </p:pic>
      <p:sp>
        <p:nvSpPr>
          <p:cNvPr id="40966" name="Rectangle 5"/>
          <p:cNvSpPr>
            <a:spLocks noChangeArrowheads="1"/>
          </p:cNvSpPr>
          <p:nvPr/>
        </p:nvSpPr>
        <p:spPr bwMode="auto">
          <a:xfrm>
            <a:off x="3810000" y="2667000"/>
            <a:ext cx="304800" cy="381000"/>
          </a:xfrm>
          <a:prstGeom prst="rect">
            <a:avLst/>
          </a:prstGeom>
          <a:solidFill>
            <a:schemeClr val="bg1"/>
          </a:solidFill>
          <a:ln w="9525" algn="ctr">
            <a:solidFill>
              <a:schemeClr val="bg1"/>
            </a:solidFill>
            <a:round/>
            <a:headEnd/>
            <a:tailEnd/>
          </a:ln>
        </p:spPr>
        <p:txBody>
          <a:bodyPr/>
          <a:lstStyle/>
          <a:p>
            <a:endParaRPr lang="de-DE"/>
          </a:p>
        </p:txBody>
      </p:sp>
      <p:sp>
        <p:nvSpPr>
          <p:cNvPr id="7" name="Title 1"/>
          <p:cNvSpPr txBox="1">
            <a:spLocks/>
          </p:cNvSpPr>
          <p:nvPr/>
        </p:nvSpPr>
        <p:spPr bwMode="auto">
          <a:xfrm>
            <a:off x="838200" y="457200"/>
            <a:ext cx="7772400" cy="838200"/>
          </a:xfrm>
          <a:prstGeom prst="rect">
            <a:avLst/>
          </a:prstGeom>
          <a:noFill/>
          <a:ln w="9525">
            <a:noFill/>
            <a:miter lim="800000"/>
            <a:headEnd/>
            <a:tailEnd/>
          </a:ln>
        </p:spPr>
        <p:txBody>
          <a:bodyPr anchor="ctr"/>
          <a:lstStyle/>
          <a:p>
            <a:pPr algn="ctr">
              <a:buFont typeface="Wingdings" pitchFamily="2" charset="2"/>
              <a:buNone/>
            </a:pPr>
            <a:r>
              <a:rPr lang="de-DE" sz="4400" b="1" dirty="0"/>
              <a:t>Shadow-mask color CRTs</a:t>
            </a:r>
            <a:endParaRPr lang="en-US" sz="4400" b="1" dirty="0"/>
          </a:p>
        </p:txBody>
      </p:sp>
      <p:sp>
        <p:nvSpPr>
          <p:cNvPr id="40968" name="Rectangle 7"/>
          <p:cNvSpPr>
            <a:spLocks noChangeArrowheads="1"/>
          </p:cNvSpPr>
          <p:nvPr/>
        </p:nvSpPr>
        <p:spPr bwMode="auto">
          <a:xfrm>
            <a:off x="3810000" y="2895600"/>
            <a:ext cx="228600" cy="457200"/>
          </a:xfrm>
          <a:prstGeom prst="rect">
            <a:avLst/>
          </a:prstGeom>
          <a:solidFill>
            <a:schemeClr val="bg1"/>
          </a:solidFill>
          <a:ln w="9525" algn="ctr">
            <a:solidFill>
              <a:schemeClr val="bg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304800"/>
            <a:ext cx="7772400" cy="838200"/>
          </a:xfrm>
        </p:spPr>
        <p:txBody>
          <a:bodyPr>
            <a:normAutofit/>
          </a:bodyPr>
          <a:lstStyle/>
          <a:p>
            <a:r>
              <a:rPr lang="de-DE" b="1" dirty="0"/>
              <a:t>Raster – Scan Display </a:t>
            </a:r>
            <a:endParaRPr lang="en-US" b="1" dirty="0"/>
          </a:p>
        </p:txBody>
      </p:sp>
      <p:sp>
        <p:nvSpPr>
          <p:cNvPr id="41988" name="Slide Number Placeholder 3"/>
          <p:cNvSpPr>
            <a:spLocks noGrp="1"/>
          </p:cNvSpPr>
          <p:nvPr>
            <p:ph type="sldNum" sz="quarter" idx="12"/>
          </p:nvPr>
        </p:nvSpPr>
        <p:spPr>
          <a:noFill/>
        </p:spPr>
        <p:txBody>
          <a:bodyPr/>
          <a:lstStyle/>
          <a:p>
            <a:fld id="{1A60BD4B-10BC-4645-9A6D-CAEF81F535F6}" type="slidenum">
              <a:rPr lang="en-US" smtClean="0"/>
              <a:pPr/>
              <a:t>9</a:t>
            </a:fld>
            <a:endParaRPr lang="en-US" smtClean="0"/>
          </a:p>
        </p:txBody>
      </p:sp>
      <p:pic>
        <p:nvPicPr>
          <p:cNvPr id="41989" name="Picture 6"/>
          <p:cNvPicPr>
            <a:picLocks noChangeAspect="1" noChangeArrowheads="1"/>
          </p:cNvPicPr>
          <p:nvPr/>
        </p:nvPicPr>
        <p:blipFill>
          <a:blip r:embed="rId2"/>
          <a:srcRect/>
          <a:stretch>
            <a:fillRect/>
          </a:stretch>
        </p:blipFill>
        <p:spPr bwMode="auto">
          <a:xfrm>
            <a:off x="1676400" y="1752600"/>
            <a:ext cx="5891212" cy="4310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1889</TotalTime>
  <Words>1574</Words>
  <Application>Microsoft Office PowerPoint</Application>
  <PresentationFormat>On-screen Show (4:3)</PresentationFormat>
  <Paragraphs>333</Paragraphs>
  <Slides>44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Calibri</vt:lpstr>
      <vt:lpstr>Constantia</vt:lpstr>
      <vt:lpstr>Courier New</vt:lpstr>
      <vt:lpstr>Times New Roman</vt:lpstr>
      <vt:lpstr>Verdana</vt:lpstr>
      <vt:lpstr>Wingdings</vt:lpstr>
      <vt:lpstr>Wingdings 2</vt:lpstr>
      <vt:lpstr>Office Theme</vt:lpstr>
      <vt:lpstr>PowerPoint Presentation</vt:lpstr>
      <vt:lpstr>Overview of a graphics system</vt:lpstr>
      <vt:lpstr>Cathode-ray-tube (CRT)</vt:lpstr>
      <vt:lpstr>Cathode-ray-tube (CRT)</vt:lpstr>
      <vt:lpstr>Cathode-ray-tube (CRT)</vt:lpstr>
      <vt:lpstr> </vt:lpstr>
      <vt:lpstr> </vt:lpstr>
      <vt:lpstr> </vt:lpstr>
      <vt:lpstr>Raster – Scan Display </vt:lpstr>
      <vt:lpstr>The Frame Buffer</vt:lpstr>
      <vt:lpstr>Raster-scan basics</vt:lpstr>
      <vt:lpstr> </vt:lpstr>
      <vt:lpstr>Raster-Scan Pattern</vt:lpstr>
      <vt:lpstr> </vt:lpstr>
      <vt:lpstr>Raster-Scan Systems</vt:lpstr>
      <vt:lpstr>Raster-Scan Systems</vt:lpstr>
      <vt:lpstr>Raster-Scan Systems</vt:lpstr>
      <vt:lpstr>Random-Scan Display</vt:lpstr>
      <vt:lpstr>Flat-Panel Display</vt:lpstr>
      <vt:lpstr>LED</vt:lpstr>
      <vt:lpstr>LCD</vt:lpstr>
      <vt:lpstr>PowerPoint Presentation</vt:lpstr>
      <vt:lpstr>PowerPoint Presentation</vt:lpstr>
      <vt:lpstr>Graphics Software</vt:lpstr>
      <vt:lpstr>OpenGL</vt:lpstr>
      <vt:lpstr>OpenGL </vt:lpstr>
      <vt:lpstr>OpenGL</vt:lpstr>
      <vt:lpstr>OpenGL</vt:lpstr>
      <vt:lpstr>Graphics functions --8 classes</vt:lpstr>
      <vt:lpstr>1) Geometric primitive functions</vt:lpstr>
      <vt:lpstr>OpenGL Geometric Primitives</vt:lpstr>
      <vt:lpstr>2) attribute functions</vt:lpstr>
      <vt:lpstr>3) viewing &amp; transformation functions</vt:lpstr>
      <vt:lpstr>4,5) input &amp;control functions</vt:lpstr>
      <vt:lpstr>6) inquiry functions</vt:lpstr>
      <vt:lpstr>7,8) segmentation &amp; meta-file functions</vt:lpstr>
      <vt:lpstr>OpenGL Command Syntax</vt:lpstr>
      <vt:lpstr>OpenGL Command Syntax (Concluded)</vt:lpstr>
      <vt:lpstr>OpenGL Example</vt:lpstr>
      <vt:lpstr>Example</vt:lpstr>
      <vt:lpstr>Example</vt:lpstr>
      <vt:lpstr>Complete Program</vt:lpstr>
      <vt:lpstr>Complete Program</vt:lpstr>
      <vt:lpstr>Complete Program</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ddd</dc:creator>
  <cp:lastModifiedBy>Sara Assad</cp:lastModifiedBy>
  <cp:revision>110</cp:revision>
  <dcterms:created xsi:type="dcterms:W3CDTF">2014-03-13T07:16:18Z</dcterms:created>
  <dcterms:modified xsi:type="dcterms:W3CDTF">2019-09-30T09:32:09Z</dcterms:modified>
</cp:coreProperties>
</file>