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78" r:id="rId4"/>
    <p:sldId id="257" r:id="rId5"/>
    <p:sldId id="317" r:id="rId6"/>
    <p:sldId id="313" r:id="rId7"/>
    <p:sldId id="318" r:id="rId8"/>
    <p:sldId id="258" r:id="rId9"/>
    <p:sldId id="311" r:id="rId10"/>
    <p:sldId id="312" r:id="rId11"/>
    <p:sldId id="314" r:id="rId12"/>
    <p:sldId id="315" r:id="rId13"/>
    <p:sldId id="308" r:id="rId14"/>
    <p:sldId id="309" r:id="rId15"/>
    <p:sldId id="310" r:id="rId16"/>
    <p:sldId id="319" r:id="rId17"/>
    <p:sldId id="307" r:id="rId18"/>
    <p:sldId id="320" r:id="rId19"/>
    <p:sldId id="316" r:id="rId20"/>
    <p:sldId id="328" r:id="rId21"/>
    <p:sldId id="327" r:id="rId22"/>
    <p:sldId id="329" r:id="rId23"/>
    <p:sldId id="321" r:id="rId24"/>
    <p:sldId id="322" r:id="rId25"/>
    <p:sldId id="323" r:id="rId26"/>
    <p:sldId id="324" r:id="rId27"/>
    <p:sldId id="325" r:id="rId28"/>
    <p:sldId id="32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138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226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226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5B555-5A8E-4B7E-9E11-5C9E32EF8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9591761-8574-4307-AACB-7F1F6C09E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B19E0-AB54-4565-A7D8-4E07FD9E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2003 Prentice Hall, Inc</a:t>
            </a:r>
          </a:p>
        </p:txBody>
      </p:sp>
    </p:spTree>
    <p:extLst>
      <p:ext uri="{BB962C8B-B14F-4D97-AF65-F5344CB8AC3E}">
        <p14:creationId xmlns:p14="http://schemas.microsoft.com/office/powerpoint/2010/main" val="426273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E1F21-FB05-4848-BC28-38465E60D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428996"/>
            <a:ext cx="8689976" cy="2071255"/>
          </a:xfrm>
        </p:spPr>
        <p:txBody>
          <a:bodyPr>
            <a:normAutofit lnSpcReduction="10000"/>
          </a:bodyPr>
          <a:lstStyle/>
          <a:p>
            <a:pPr rtl="1"/>
            <a:r>
              <a:rPr lang="ar-EG" sz="5400" b="1" dirty="0"/>
              <a:t>البرمجيـــات</a:t>
            </a:r>
            <a:endParaRPr lang="en-GB" sz="5400" dirty="0"/>
          </a:p>
          <a:p>
            <a:pPr rtl="1"/>
            <a:r>
              <a:rPr lang="en-US" sz="5400" b="1" dirty="0"/>
              <a:t>Software</a:t>
            </a:r>
            <a:endParaRPr lang="en-GB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B0455B-0431-40E9-BB8E-EB0A44D2833F}"/>
              </a:ext>
            </a:extLst>
          </p:cNvPr>
          <p:cNvSpPr/>
          <p:nvPr/>
        </p:nvSpPr>
        <p:spPr>
          <a:xfrm>
            <a:off x="1751012" y="1413160"/>
            <a:ext cx="84320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تكنولوجيا المعلومات</a:t>
            </a:r>
            <a:endParaRPr lang="en-GB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E2A9-1BED-44A1-B433-A7E25A2E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6953"/>
            <a:ext cx="10364451" cy="1044388"/>
          </a:xfrm>
        </p:spPr>
        <p:txBody>
          <a:bodyPr/>
          <a:lstStyle/>
          <a:p>
            <a:r>
              <a:rPr lang="ar-SA" b="1" dirty="0"/>
              <a:t>إدارة البرامج</a:t>
            </a:r>
            <a:endParaRPr lang="en-GB" dirty="0"/>
          </a:p>
        </p:txBody>
      </p:sp>
      <p:pic>
        <p:nvPicPr>
          <p:cNvPr id="4097" name="Picture 5">
            <a:extLst>
              <a:ext uri="{FF2B5EF4-FFF2-40B4-BE49-F238E27FC236}">
                <a16:creationId xmlns:a16="http://schemas.microsoft.com/office/drawing/2014/main" id="{BD90CBFC-0187-4915-B3B1-533A11E8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5"/>
          <a:stretch>
            <a:fillRect/>
          </a:stretch>
        </p:blipFill>
        <p:spPr bwMode="auto">
          <a:xfrm>
            <a:off x="2916961" y="2049330"/>
            <a:ext cx="5763490" cy="47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9D5A5A-92A5-4D1F-A47B-C5E57DF1522E}"/>
              </a:ext>
            </a:extLst>
          </p:cNvPr>
          <p:cNvCxnSpPr/>
          <p:nvPr/>
        </p:nvCxnSpPr>
        <p:spPr>
          <a:xfrm flipH="1">
            <a:off x="6812396" y="7843404"/>
            <a:ext cx="9658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8814CA-15B2-42AD-9A84-62A696F20EEA}"/>
              </a:ext>
            </a:extLst>
          </p:cNvPr>
          <p:cNvCxnSpPr/>
          <p:nvPr/>
        </p:nvCxnSpPr>
        <p:spPr>
          <a:xfrm flipH="1">
            <a:off x="7568046" y="8271394"/>
            <a:ext cx="9658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 Box 18">
            <a:extLst>
              <a:ext uri="{FF2B5EF4-FFF2-40B4-BE49-F238E27FC236}">
                <a16:creationId xmlns:a16="http://schemas.microsoft.com/office/drawing/2014/main" id="{17E38E6D-96CE-431A-907A-AA65502D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514" y="3219189"/>
            <a:ext cx="939800" cy="2667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تطبيق أمامي</a:t>
            </a:r>
            <a:endParaRPr kumimoji="0" lang="ar-EG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EB0985F-16E3-4302-AFF2-1ED0E82C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213" y="2332702"/>
            <a:ext cx="939800" cy="2667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تطبيق خلفي</a:t>
            </a:r>
            <a:endParaRPr kumimoji="0" lang="ar-E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7D0CDA6-E7A1-4E51-9421-06548FC26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946" y="19950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CFD0026-F93A-4FE5-B9C9-AEEED4FA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946" y="57574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084F6C-3689-40F1-8407-1394FB4D2DB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8326582" y="3352539"/>
            <a:ext cx="8399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61E160-7523-4E6C-9C5C-769541E5B067}"/>
              </a:ext>
            </a:extLst>
          </p:cNvPr>
          <p:cNvCxnSpPr>
            <a:stCxn id="7" idx="1"/>
          </p:cNvCxnSpPr>
          <p:nvPr/>
        </p:nvCxnSpPr>
        <p:spPr>
          <a:xfrm flipH="1">
            <a:off x="7295313" y="2466052"/>
            <a:ext cx="1911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0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2D2-2CF7-48C7-8C0D-7B998C8D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13301"/>
          </a:xfrm>
        </p:spPr>
        <p:txBody>
          <a:bodyPr>
            <a:normAutofit/>
          </a:bodyPr>
          <a:lstStyle/>
          <a:p>
            <a:pPr lvl="0" rtl="1"/>
            <a:r>
              <a:rPr lang="ar-SA" sz="6000" b="1" dirty="0"/>
              <a:t>إدارة الذاكرة</a:t>
            </a:r>
            <a:endParaRPr lang="en-GB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7E3-082F-416A-AD61-6026D41575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EG" sz="2400" dirty="0"/>
              <a:t>يقوم نظام التشغيل بتخصيص مساحة (جزء) من الذاكرة لكل برنامج منفذ (يعمل).</a:t>
            </a:r>
          </a:p>
          <a:p>
            <a:pPr lvl="0" algn="r" rtl="1"/>
            <a:r>
              <a:rPr lang="ar-EG" sz="2400" dirty="0"/>
              <a:t>وذلك يسمح بعدم التداخل بين البرامج المختلفة.</a:t>
            </a:r>
          </a:p>
          <a:p>
            <a:pPr marL="0" lvl="0" indent="0" algn="r" rtl="1">
              <a:buNone/>
            </a:pPr>
            <a:endParaRPr lang="ar-EG" sz="2400" dirty="0"/>
          </a:p>
          <a:p>
            <a:pPr lvl="0" algn="r" rtl="1"/>
            <a:r>
              <a:rPr lang="ar-EG" sz="2400" dirty="0"/>
              <a:t>يستخدم نظام التشغيل </a:t>
            </a:r>
            <a:r>
              <a:rPr lang="ar-EG" sz="2400" b="1" dirty="0"/>
              <a:t>ذاكرة افنراضية </a:t>
            </a:r>
            <a:r>
              <a:rPr lang="ar-EG" sz="2400" dirty="0"/>
              <a:t>لزيادة مساحة الذاكرة.</a:t>
            </a:r>
          </a:p>
          <a:p>
            <a:pPr marL="0" lvl="0" indent="0" algn="r" rtl="1">
              <a:buNone/>
            </a:pPr>
            <a:r>
              <a:rPr lang="ar-EG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997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E77A601C-FEF4-4FAB-B282-67CB4FB58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70392D-39E6-4430-8E2D-F239DAAC2B72}" type="slidenum">
              <a:rPr lang="en-US" altLang="en-US" sz="1400" b="0">
                <a:solidFill>
                  <a:srgbClr val="FFFFCC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b="0">
              <a:solidFill>
                <a:srgbClr val="FFFFCC"/>
              </a:solidFill>
            </a:endParaRPr>
          </a:p>
        </p:txBody>
      </p:sp>
      <p:pic>
        <p:nvPicPr>
          <p:cNvPr id="2" name="Picture 3" descr="05_04">
            <a:extLst>
              <a:ext uri="{FF2B5EF4-FFF2-40B4-BE49-F238E27FC236}">
                <a16:creationId xmlns:a16="http://schemas.microsoft.com/office/drawing/2014/main" id="{3537A9C9-AF3F-45E6-8B38-EC7119E4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6593"/>
            <a:ext cx="7932738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>
            <a:extLst>
              <a:ext uri="{FF2B5EF4-FFF2-40B4-BE49-F238E27FC236}">
                <a16:creationId xmlns:a16="http://schemas.microsoft.com/office/drawing/2014/main" id="{B5FC9E99-5B5F-458F-A4A0-F6A1B47C0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731840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ar-SA" sz="4800" b="1" dirty="0"/>
              <a:t>إدارة الذاكرة</a:t>
            </a: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762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2D2-2CF7-48C7-8C0D-7B998C8D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ar-SA" b="1" dirty="0"/>
              <a:t>وسيط بين المستخدم والمكونات المادية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7E3-082F-416A-AD61-6026D41575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424107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ar-EG" sz="2400" b="1" dirty="0"/>
              <a:t>واجهة المستخدم:</a:t>
            </a:r>
          </a:p>
          <a:p>
            <a:pPr algn="r" rtl="1"/>
            <a:r>
              <a:rPr lang="ar-SA" sz="2400" dirty="0"/>
              <a:t>هي جزء من نظام التشغيل والتي تمكن المستخدم من التعامل معه. </a:t>
            </a:r>
            <a:endParaRPr lang="en-GB" sz="2400" dirty="0"/>
          </a:p>
          <a:p>
            <a:pPr algn="r" rtl="1"/>
            <a:r>
              <a:rPr lang="ar-SA" sz="2400" dirty="0"/>
              <a:t>هناك نوعان من واجهات المستخدم:</a:t>
            </a:r>
            <a:endParaRPr lang="en-GB" sz="2400" dirty="0"/>
          </a:p>
          <a:p>
            <a:pPr marL="0" lvl="0" indent="0" algn="r" rtl="1">
              <a:buNone/>
            </a:pPr>
            <a:r>
              <a:rPr lang="ar-EG" sz="2400" dirty="0"/>
              <a:t>1. أوامر مكتوبة على السطر: مثل  نظام التشغيل </a:t>
            </a:r>
            <a:r>
              <a:rPr lang="en-US" sz="2400" dirty="0"/>
              <a:t>DOS</a:t>
            </a:r>
            <a:endParaRPr lang="ar-EG" sz="2400" dirty="0"/>
          </a:p>
          <a:p>
            <a:pPr marL="0" indent="0" algn="r" rtl="1">
              <a:buNone/>
            </a:pPr>
            <a:r>
              <a:rPr lang="ar-EG" sz="2400" dirty="0"/>
              <a:t>2. واجهة رسومية للمستخدم: مثل نظام التشغيل </a:t>
            </a:r>
            <a:r>
              <a:rPr lang="en-US" sz="2400" dirty="0"/>
              <a:t>Windows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690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2D2-2CF7-48C7-8C0D-7B998C8D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65" y="0"/>
            <a:ext cx="10364451" cy="1596177"/>
          </a:xfrm>
        </p:spPr>
        <p:txBody>
          <a:bodyPr/>
          <a:lstStyle/>
          <a:p>
            <a:pPr lvl="0" rtl="1"/>
            <a:r>
              <a:rPr lang="ar-SA" b="1" dirty="0"/>
              <a:t>وسيط بين المستخدم والمكونات المادية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7E3-082F-416A-AD61-6026D41575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6065" y="1820567"/>
            <a:ext cx="10363826" cy="5037433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ar-EG" sz="2400" b="1" dirty="0"/>
              <a:t>واجهة المستخدم:</a:t>
            </a:r>
          </a:p>
          <a:p>
            <a:pPr marL="457200" lvl="0" indent="-457200" algn="r" rtl="1">
              <a:buAutoNum type="arabicPeriod"/>
            </a:pPr>
            <a:r>
              <a:rPr lang="ar-EG" sz="2400" dirty="0"/>
              <a:t>أوامر مكتوبة على السطر: مثل  نظام التشغيل </a:t>
            </a:r>
            <a:r>
              <a:rPr lang="en-US" sz="2400" dirty="0"/>
              <a:t>DOS</a:t>
            </a:r>
            <a:endParaRPr lang="ar-EG" sz="2400" dirty="0"/>
          </a:p>
          <a:p>
            <a:pPr marL="457200" lvl="0" indent="-457200" algn="r" rtl="1">
              <a:buAutoNum type="arabicPeriod"/>
            </a:pPr>
            <a:endParaRPr lang="ar-EG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447A6-8B10-472F-B192-5D93AA6AC1B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292" y="2909454"/>
            <a:ext cx="5763490" cy="394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19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2D2-2CF7-48C7-8C0D-7B998C8D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65" y="0"/>
            <a:ext cx="10364451" cy="1596177"/>
          </a:xfrm>
        </p:spPr>
        <p:txBody>
          <a:bodyPr/>
          <a:lstStyle/>
          <a:p>
            <a:pPr lvl="0" rtl="1"/>
            <a:r>
              <a:rPr lang="ar-SA" b="1" dirty="0"/>
              <a:t>وسيط بين المستخدم والمكونات المادية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7E3-082F-416A-AD61-6026D41575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6065" y="1596177"/>
            <a:ext cx="10363826" cy="5261823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ar-EG" sz="2400" b="1" dirty="0"/>
              <a:t>واجهة المستخدم:</a:t>
            </a:r>
          </a:p>
          <a:p>
            <a:pPr marL="0" indent="0" algn="r" rtl="1">
              <a:buNone/>
            </a:pPr>
            <a:r>
              <a:rPr lang="ar-EG" sz="2400" dirty="0"/>
              <a:t>2. واجهة رسومية للمستخدم: مثل نظام التشغيل </a:t>
            </a:r>
            <a:r>
              <a:rPr lang="en-US" sz="2400" dirty="0"/>
              <a:t>Windows</a:t>
            </a:r>
            <a:endParaRPr lang="en-GB" sz="2400" dirty="0"/>
          </a:p>
          <a:p>
            <a:pPr marL="0" lvl="0" indent="0" algn="r" rtl="1">
              <a:buNone/>
            </a:pPr>
            <a:endParaRPr lang="ar-EG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7A639-E24F-46C6-A903-DF8B29BC63B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874" y="2784764"/>
            <a:ext cx="5749632" cy="407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0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049FE-190F-4DD0-BB97-68648B102036}"/>
              </a:ext>
            </a:extLst>
          </p:cNvPr>
          <p:cNvSpPr/>
          <p:nvPr/>
        </p:nvSpPr>
        <p:spPr>
          <a:xfrm>
            <a:off x="1699609" y="1831258"/>
            <a:ext cx="879279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أشهر نظم التشغيل</a:t>
            </a:r>
            <a:endParaRPr lang="ar-EG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41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85970875-6645-4218-A6E8-7F1ADFB4D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4692A7-B5D1-4BA0-8638-5F6332402DEC}" type="slidenum">
              <a:rPr lang="en-US" altLang="en-US" sz="1400" b="0">
                <a:solidFill>
                  <a:srgbClr val="FFFFCC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b="0">
              <a:solidFill>
                <a:srgbClr val="FFFFCC"/>
              </a:solidFill>
            </a:endParaRPr>
          </a:p>
        </p:txBody>
      </p:sp>
      <p:pic>
        <p:nvPicPr>
          <p:cNvPr id="17411" name="Picture 3" descr="05_05b">
            <a:extLst>
              <a:ext uri="{FF2B5EF4-FFF2-40B4-BE49-F238E27FC236}">
                <a16:creationId xmlns:a16="http://schemas.microsoft.com/office/drawing/2014/main" id="{85B3396D-CFBB-461F-8B07-A72784F1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28956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05_09">
            <a:extLst>
              <a:ext uri="{FF2B5EF4-FFF2-40B4-BE49-F238E27FC236}">
                <a16:creationId xmlns:a16="http://schemas.microsoft.com/office/drawing/2014/main" id="{157F9A87-1DE9-4EEB-9B4B-AD6863C7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1"/>
            <a:ext cx="2590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5_10">
            <a:extLst>
              <a:ext uri="{FF2B5EF4-FFF2-40B4-BE49-F238E27FC236}">
                <a16:creationId xmlns:a16="http://schemas.microsoft.com/office/drawing/2014/main" id="{E91FFE78-2FAB-4985-8A78-CA165C75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1"/>
            <a:ext cx="27051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05_14">
            <a:extLst>
              <a:ext uri="{FF2B5EF4-FFF2-40B4-BE49-F238E27FC236}">
                <a16:creationId xmlns:a16="http://schemas.microsoft.com/office/drawing/2014/main" id="{DB4E387B-0C24-4978-B51D-6A477B7F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1438"/>
            <a:ext cx="27813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05_15">
            <a:extLst>
              <a:ext uri="{FF2B5EF4-FFF2-40B4-BE49-F238E27FC236}">
                <a16:creationId xmlns:a16="http://schemas.microsoft.com/office/drawing/2014/main" id="{A68DC8B7-013D-45F0-A0CD-2DF1F080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5401"/>
            <a:ext cx="3048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>
            <a:extLst>
              <a:ext uri="{FF2B5EF4-FFF2-40B4-BE49-F238E27FC236}">
                <a16:creationId xmlns:a16="http://schemas.microsoft.com/office/drawing/2014/main" id="{C9A9EC39-12E6-49F5-B1E6-F5D3409FE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144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CC66"/>
                </a:solidFill>
              </a:rPr>
              <a:t>MS-DOS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8792D13D-86FC-4F11-ADE4-BE157BB9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3528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CC66"/>
                </a:solidFill>
              </a:rPr>
              <a:t>WINDOWS XP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4EF3C82-A82A-4BCF-A6A2-53AAD8BF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3528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CC66"/>
                </a:solidFill>
              </a:rPr>
              <a:t>MAC OS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C65BCE37-3D5A-40D0-93A6-45BFCFB8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838201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CC66"/>
                </a:solidFill>
              </a:rPr>
              <a:t>LINUX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F4314DC4-61FC-42EE-80CC-B891ED58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1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CC66"/>
                </a:solidFill>
              </a:rPr>
              <a:t>UNIX</a:t>
            </a:r>
          </a:p>
        </p:txBody>
      </p:sp>
      <p:sp>
        <p:nvSpPr>
          <p:cNvPr id="32781" name="Text Box 16">
            <a:extLst>
              <a:ext uri="{FF2B5EF4-FFF2-40B4-BE49-F238E27FC236}">
                <a16:creationId xmlns:a16="http://schemas.microsoft.com/office/drawing/2014/main" id="{DCAA1A69-15E1-4716-930B-9816FF34F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07825"/>
            <a:ext cx="8229600" cy="579438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ar-EG" b="1" dirty="0"/>
              <a:t>أشهر نظم التشغيل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56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  <p:bldP spid="174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049FE-190F-4DD0-BB97-68648B102036}"/>
              </a:ext>
            </a:extLst>
          </p:cNvPr>
          <p:cNvSpPr/>
          <p:nvPr/>
        </p:nvSpPr>
        <p:spPr>
          <a:xfrm>
            <a:off x="2751176" y="1831258"/>
            <a:ext cx="66896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برامج المنفعة</a:t>
            </a:r>
            <a:endParaRPr lang="ar-EG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22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71055"/>
            <a:ext cx="10364451" cy="1108363"/>
          </a:xfrm>
        </p:spPr>
        <p:txBody>
          <a:bodyPr>
            <a:normAutofit/>
          </a:bodyPr>
          <a:lstStyle/>
          <a:p>
            <a:r>
              <a:rPr lang="ar-EG" sz="4400" b="1" dirty="0"/>
              <a:t>برامج المنفعة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2214694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هي برامج تساعد نظام التشغيل على ادارة موارد نظام الحاسب.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3449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E5C2-7D57-4747-9DF1-D77EB678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0945"/>
            <a:ext cx="10364451" cy="1343891"/>
          </a:xfrm>
        </p:spPr>
        <p:txBody>
          <a:bodyPr>
            <a:normAutofit/>
          </a:bodyPr>
          <a:lstStyle/>
          <a:p>
            <a:r>
              <a:rPr lang="ar-EG" sz="4800" dirty="0"/>
              <a:t>المحتوي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D562-2C0E-4CB8-8EC6-0853D88562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87236"/>
            <a:ext cx="10363826" cy="41425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3600" dirty="0"/>
              <a:t>- أنواع البرمجيات</a:t>
            </a:r>
          </a:p>
          <a:p>
            <a:pPr marL="0" indent="0" algn="r">
              <a:buNone/>
            </a:pPr>
            <a:r>
              <a:rPr lang="ar-EG" sz="3600" dirty="0"/>
              <a:t>برامج النظام</a:t>
            </a:r>
            <a:r>
              <a:rPr lang="en-US" sz="3600" dirty="0"/>
              <a:t> - </a:t>
            </a:r>
            <a:endParaRPr lang="ar-EG" sz="3600" dirty="0"/>
          </a:p>
          <a:p>
            <a:pPr marL="0" indent="0" algn="r">
              <a:buNone/>
            </a:pPr>
            <a:r>
              <a:rPr lang="ar-EG" sz="3600" dirty="0"/>
              <a:t>نظام التشغيل </a:t>
            </a:r>
            <a:r>
              <a:rPr lang="en-US" sz="3600" dirty="0"/>
              <a:t> -</a:t>
            </a:r>
            <a:endParaRPr lang="ar-EG" sz="3600" dirty="0"/>
          </a:p>
          <a:p>
            <a:pPr marL="0" indent="0" algn="r">
              <a:buNone/>
            </a:pPr>
            <a:r>
              <a:rPr lang="ar-EG" sz="3600" dirty="0"/>
              <a:t>أشهر نظم التشغيل</a:t>
            </a:r>
            <a:r>
              <a:rPr lang="en-US" sz="3600" dirty="0"/>
              <a:t> -</a:t>
            </a:r>
            <a:endParaRPr lang="ar-EG" sz="3600" dirty="0"/>
          </a:p>
          <a:p>
            <a:pPr marL="0" indent="0" algn="r">
              <a:buNone/>
            </a:pPr>
            <a:r>
              <a:rPr lang="ar-EG" sz="3600" dirty="0"/>
              <a:t>برامج</a:t>
            </a:r>
            <a:r>
              <a:rPr lang="ar-EG" sz="3600" b="1" dirty="0"/>
              <a:t> </a:t>
            </a:r>
            <a:r>
              <a:rPr lang="ar-EG" sz="3600" dirty="0"/>
              <a:t>المنفعة </a:t>
            </a:r>
            <a:r>
              <a:rPr lang="en-US" sz="3600" dirty="0"/>
              <a:t> -</a:t>
            </a:r>
            <a:endParaRPr lang="ar-EG" sz="3600" dirty="0"/>
          </a:p>
          <a:p>
            <a:pPr marL="0" indent="0" algn="r">
              <a:buNone/>
            </a:pPr>
            <a:endParaRPr lang="ar-EG" sz="3600" dirty="0"/>
          </a:p>
          <a:p>
            <a:pPr marL="0" indent="0" algn="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3306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71055"/>
            <a:ext cx="10364451" cy="1108363"/>
          </a:xfrm>
        </p:spPr>
        <p:txBody>
          <a:bodyPr>
            <a:normAutofit fontScale="90000"/>
          </a:bodyPr>
          <a:lstStyle/>
          <a:p>
            <a:r>
              <a:rPr lang="ar-EG" sz="4400" b="1" dirty="0"/>
              <a:t>ادارة الملفات</a:t>
            </a:r>
            <a:br>
              <a:rPr lang="en-US" sz="4400" b="1" dirty="0"/>
            </a:br>
            <a:r>
              <a:rPr lang="ar-EG" sz="4400" b="1" dirty="0"/>
              <a:t>تسمية الملفات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2214694"/>
            <a:ext cx="10363826" cy="34241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يتكون اسم الملف من:</a:t>
            </a:r>
          </a:p>
          <a:p>
            <a:pPr algn="r" rtl="1"/>
            <a:r>
              <a:rPr lang="ar-EG" sz="3200" dirty="0"/>
              <a:t>1. اسم</a:t>
            </a:r>
          </a:p>
          <a:p>
            <a:pPr algn="r" rtl="1"/>
            <a:r>
              <a:rPr lang="ar-EG" sz="3200" dirty="0"/>
              <a:t>2. امتداد: يحدد نوع البيانات داخل الملف. </a:t>
            </a:r>
          </a:p>
          <a:p>
            <a:pPr algn="r" rtl="1"/>
            <a:r>
              <a:rPr lang="ar-EG" sz="3200" dirty="0"/>
              <a:t>مثال:   </a:t>
            </a:r>
            <a:r>
              <a:rPr lang="en-US" sz="3200" dirty="0"/>
              <a:t>Introduction.doc</a:t>
            </a:r>
          </a:p>
          <a:p>
            <a:pPr marL="0" indent="0" algn="r" rtl="1">
              <a:buNone/>
            </a:pPr>
            <a:r>
              <a:rPr lang="en-US" sz="3200" dirty="0"/>
              <a:t>Lecture1.ppt                      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1792370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3ABF525D-5F98-4901-827E-CB84D207F5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n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v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o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35F2B0-6B9F-4F17-A48A-275EF5E5DC65}" type="slidenum">
              <a:rPr lang="en-US" altLang="en-US" sz="1400" b="0">
                <a:solidFill>
                  <a:srgbClr val="FFFFFF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b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0640026-B5E7-44BB-B3BC-75655CBF4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90500"/>
            <a:ext cx="8229600" cy="762000"/>
          </a:xfrm>
        </p:spPr>
        <p:txBody>
          <a:bodyPr/>
          <a:lstStyle/>
          <a:p>
            <a:pPr eaLnBrk="1" hangingPunct="1"/>
            <a:r>
              <a:rPr lang="ar-EG" altLang="en-US" dirty="0"/>
              <a:t>أشهر الامتدادات المستخدمة </a:t>
            </a:r>
            <a:endParaRPr lang="en-US" altLang="en-US" dirty="0"/>
          </a:p>
        </p:txBody>
      </p:sp>
      <p:graphicFrame>
        <p:nvGraphicFramePr>
          <p:cNvPr id="18538" name="Group 106">
            <a:extLst>
              <a:ext uri="{FF2B5EF4-FFF2-40B4-BE49-F238E27FC236}">
                <a16:creationId xmlns:a16="http://schemas.microsoft.com/office/drawing/2014/main" id="{EBA0C0F7-FCF6-4E7D-B046-3EA1110E08D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505200" y="1066800"/>
          <a:ext cx="5257800" cy="502920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Extension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File Type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.exe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Program Application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.doc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Microsoft Word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.xls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Microsoft Excel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.ppt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Microsoft Power Point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.mdb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Microsoft Access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.pdf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Adobe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.txt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Simple Text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.htm or .html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Web Pages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.rtf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Rich Text Format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.jpeg or .jpg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Image Format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1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71055"/>
            <a:ext cx="10364451" cy="1108363"/>
          </a:xfrm>
        </p:spPr>
        <p:txBody>
          <a:bodyPr>
            <a:normAutofit/>
          </a:bodyPr>
          <a:lstStyle/>
          <a:p>
            <a:r>
              <a:rPr lang="ar-EG" sz="4400" b="1" dirty="0"/>
              <a:t>ادارة الملفات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2214694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altLang="en-US" dirty="0"/>
              <a:t>Open</a:t>
            </a:r>
          </a:p>
          <a:p>
            <a:pPr lvl="1">
              <a:defRPr/>
            </a:pPr>
            <a:r>
              <a:rPr lang="en-US" altLang="en-US" dirty="0"/>
              <a:t>Copy</a:t>
            </a:r>
          </a:p>
          <a:p>
            <a:pPr lvl="1">
              <a:defRPr/>
            </a:pPr>
            <a:r>
              <a:rPr lang="en-US" altLang="en-US" dirty="0"/>
              <a:t>Move</a:t>
            </a:r>
          </a:p>
          <a:p>
            <a:pPr lvl="1">
              <a:defRPr/>
            </a:pPr>
            <a:r>
              <a:rPr lang="en-US" altLang="en-US" dirty="0"/>
              <a:t>Rename</a:t>
            </a:r>
          </a:p>
          <a:p>
            <a:pPr lvl="1">
              <a:defRPr/>
            </a:pPr>
            <a:r>
              <a:rPr lang="en-US" altLang="en-US" dirty="0"/>
              <a:t>Delete</a:t>
            </a:r>
          </a:p>
          <a:p>
            <a:pPr lvl="2">
              <a:defRPr/>
            </a:pPr>
            <a:r>
              <a:rPr lang="en-US" sz="2400" dirty="0"/>
              <a:t>Recycle Bin (Windows)</a:t>
            </a:r>
          </a:p>
          <a:p>
            <a:pPr lvl="2">
              <a:defRPr/>
            </a:pPr>
            <a:r>
              <a:rPr lang="en-US" sz="2400" dirty="0"/>
              <a:t>Trash (Mac)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3FDEED-C3B1-4DFD-A87C-A608613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66" y="5153747"/>
            <a:ext cx="80772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37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393"/>
            <a:ext cx="10364451" cy="11083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File Finders</a:t>
            </a:r>
            <a:r>
              <a:rPr lang="ar-EG" altLang="en-US" sz="4000" b="1" dirty="0"/>
              <a:t> البحث عن ملف 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5292442"/>
            <a:ext cx="10363826" cy="1330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هي برامج تسمح للمستخدم البحث عن ملفات داخل وحدة التخزين</a:t>
            </a:r>
            <a:r>
              <a:rPr lang="ar-EG" sz="3200" b="1" dirty="0"/>
              <a:t>.</a:t>
            </a:r>
            <a:endParaRPr lang="en-GB" sz="3200" b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1CF4DCB-3612-43FC-B7DD-45E26F28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3" y="1316182"/>
            <a:ext cx="5091545" cy="38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393"/>
            <a:ext cx="10364451" cy="11083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Backup </a:t>
            </a:r>
            <a:r>
              <a:rPr lang="ar-EG" altLang="en-US" sz="4000" b="1" dirty="0"/>
              <a:t>نسخة احتياطية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5292442"/>
            <a:ext cx="10363826" cy="1330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هي برامج تسمح للمستخدم بعمل نسخة احتياطية (أخري) للبيانات من القرص الصلب </a:t>
            </a:r>
            <a:r>
              <a:rPr lang="en-US" sz="3200" dirty="0"/>
              <a:t>(Hard </a:t>
            </a:r>
            <a:r>
              <a:rPr lang="en-US" sz="3200" dirty="0" err="1"/>
              <a:t>DisK</a:t>
            </a:r>
            <a:r>
              <a:rPr lang="en-US" sz="3200" dirty="0"/>
              <a:t>)</a:t>
            </a:r>
            <a:r>
              <a:rPr lang="ar-EG" sz="3200" dirty="0"/>
              <a:t> الي وحدة تخزين أخري</a:t>
            </a:r>
            <a:r>
              <a:rPr lang="ar-EG" sz="3200" b="1" dirty="0"/>
              <a:t>.</a:t>
            </a:r>
            <a:endParaRPr lang="en-GB" sz="3200" b="1" dirty="0"/>
          </a:p>
        </p:txBody>
      </p:sp>
      <p:pic>
        <p:nvPicPr>
          <p:cNvPr id="5" name="Picture 4" descr="05_19">
            <a:extLst>
              <a:ext uri="{FF2B5EF4-FFF2-40B4-BE49-F238E27FC236}">
                <a16:creationId xmlns:a16="http://schemas.microsoft.com/office/drawing/2014/main" id="{B5A525AD-49B0-43A1-8F49-5133A688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88" y="1406236"/>
            <a:ext cx="41148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393"/>
            <a:ext cx="10364451" cy="11083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Antivirus Software</a:t>
            </a:r>
            <a:r>
              <a:rPr lang="ar-EG" altLang="en-US" sz="4000" b="1" dirty="0"/>
              <a:t> مضاد الفيروسات 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5417137"/>
            <a:ext cx="10363826" cy="1330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هي برامج تقوم بحماية الحاسب من الفيروسات</a:t>
            </a:r>
            <a:r>
              <a:rPr lang="ar-EG" sz="3200" b="1" dirty="0"/>
              <a:t>.</a:t>
            </a:r>
            <a:endParaRPr lang="en-GB" sz="32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B4948F3-5D78-4D1B-8F8B-F38DBD63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8750" r="20313" b="23958"/>
          <a:stretch>
            <a:fillRect/>
          </a:stretch>
        </p:blipFill>
        <p:spPr bwMode="auto">
          <a:xfrm>
            <a:off x="3394364" y="1101442"/>
            <a:ext cx="5791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393"/>
            <a:ext cx="10364451" cy="11083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File Compression</a:t>
            </a:r>
            <a:r>
              <a:rPr lang="ar-EG" altLang="en-US" sz="4000" b="1" dirty="0"/>
              <a:t> ضغط الملفات 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5417137"/>
            <a:ext cx="10363826" cy="1330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هي برامج تقوم بضغط (تقليل حجم) الملفات وذلك لسهولة التخزين والنقل </a:t>
            </a:r>
            <a:r>
              <a:rPr lang="ar-EG" sz="3200" b="1" dirty="0"/>
              <a:t>.</a:t>
            </a:r>
            <a:endParaRPr lang="en-GB" sz="3200" b="1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F9044B5-991D-4413-B28D-281F363C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6667" r="21875" b="30208"/>
          <a:stretch>
            <a:fillRect/>
          </a:stretch>
        </p:blipFill>
        <p:spPr bwMode="auto">
          <a:xfrm>
            <a:off x="4378037" y="1260756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1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393"/>
            <a:ext cx="10364451" cy="11083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Disk Scanning</a:t>
            </a:r>
            <a:r>
              <a:rPr lang="ar-EG" altLang="en-US" sz="4000" b="1" dirty="0"/>
              <a:t> فحص القرص 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5292442"/>
            <a:ext cx="10363826" cy="1330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هي برامج تقوم بتحديد واصلاح</a:t>
            </a:r>
            <a:r>
              <a:rPr lang="en-US" sz="3200" dirty="0"/>
              <a:t> </a:t>
            </a:r>
            <a:r>
              <a:rPr lang="ar-EG" sz="3200" dirty="0"/>
              <a:t> المشاكل المادية والمنطقية</a:t>
            </a:r>
            <a:r>
              <a:rPr lang="ar-EG" sz="3200" b="1" dirty="0"/>
              <a:t>.</a:t>
            </a:r>
            <a:endParaRPr lang="en-GB" sz="3200" b="1" dirty="0"/>
          </a:p>
        </p:txBody>
      </p:sp>
      <p:pic>
        <p:nvPicPr>
          <p:cNvPr id="5" name="Picture 5" descr="scandisk">
            <a:extLst>
              <a:ext uri="{FF2B5EF4-FFF2-40B4-BE49-F238E27FC236}">
                <a16:creationId xmlns:a16="http://schemas.microsoft.com/office/drawing/2014/main" id="{6B4DD0E2-65AD-45FD-96F7-A7D7A8DC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86" y="1382852"/>
            <a:ext cx="4714003" cy="378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0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78-F194-46B0-AAFF-C75D4633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393"/>
            <a:ext cx="10364451" cy="11083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File Defragmentation</a:t>
            </a:r>
            <a:r>
              <a:rPr lang="ar-EG" altLang="en-US" sz="4000" b="1" dirty="0"/>
              <a:t> </a:t>
            </a:r>
            <a:r>
              <a:rPr lang="en-US" altLang="en-US" sz="4000" b="1" dirty="0"/>
              <a:t> </a:t>
            </a:r>
            <a:r>
              <a:rPr lang="ar-EG" altLang="en-US" sz="4000" b="1" dirty="0"/>
              <a:t>الغاء التجزئة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D5C4-08D5-4A62-A670-B62B351DE346}"/>
              </a:ext>
            </a:extLst>
          </p:cNvPr>
          <p:cNvSpPr txBox="1">
            <a:spLocks/>
          </p:cNvSpPr>
          <p:nvPr/>
        </p:nvSpPr>
        <p:spPr>
          <a:xfrm>
            <a:off x="913775" y="5292442"/>
            <a:ext cx="10363826" cy="1330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dirty="0"/>
              <a:t>هو برنامج يقوم بنقل البيانات داخل وحدة التخزين لتحسين الأداء</a:t>
            </a:r>
            <a:r>
              <a:rPr lang="ar-EG" sz="3200" b="1" dirty="0"/>
              <a:t>.</a:t>
            </a:r>
            <a:endParaRPr lang="en-GB" sz="3200" b="1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8E9A573-C4FE-4FE2-978F-5C758147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1458" r="15625" b="17708"/>
          <a:stretch>
            <a:fillRect/>
          </a:stretch>
        </p:blipFill>
        <p:spPr bwMode="auto">
          <a:xfrm>
            <a:off x="3685310" y="1260756"/>
            <a:ext cx="5029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049FE-190F-4DD0-BB97-68648B102036}"/>
              </a:ext>
            </a:extLst>
          </p:cNvPr>
          <p:cNvSpPr/>
          <p:nvPr/>
        </p:nvSpPr>
        <p:spPr>
          <a:xfrm>
            <a:off x="2150856" y="1831258"/>
            <a:ext cx="78903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أنواع البرمجيات</a:t>
            </a:r>
            <a:endParaRPr lang="ar-EG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14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2D2-2CF7-48C7-8C0D-7B998C8D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93410"/>
          </a:xfrm>
        </p:spPr>
        <p:txBody>
          <a:bodyPr>
            <a:normAutofit/>
          </a:bodyPr>
          <a:lstStyle/>
          <a:p>
            <a:r>
              <a:rPr lang="ar-EG" sz="4000" b="1" dirty="0"/>
              <a:t>أنواع </a:t>
            </a:r>
            <a:r>
              <a:rPr lang="ar-SA" sz="4000" b="1" dirty="0"/>
              <a:t>البرمجيات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7E3-082F-416A-AD61-6026D41575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50474"/>
            <a:ext cx="10363826" cy="3740726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تنقسم البرمجيات إلى نوعين أساسيين هما: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	1- برامج النظـام أو </a:t>
            </a:r>
            <a:r>
              <a:rPr lang="en-US" dirty="0"/>
              <a:t>System Software</a:t>
            </a:r>
            <a:r>
              <a:rPr lang="ar-SA" dirty="0"/>
              <a:t> وتنقسم إلى: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			-برامج نظام التشغيل </a:t>
            </a:r>
            <a:r>
              <a:rPr lang="en-US" dirty="0"/>
              <a:t>Operating system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			-برامج المنفعة العامة </a:t>
            </a:r>
            <a:r>
              <a:rPr lang="en-US" dirty="0"/>
              <a:t>Utilities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	2- البرامج التطبيقية أو </a:t>
            </a:r>
            <a:r>
              <a:rPr lang="en-US" dirty="0"/>
              <a:t>Applications</a:t>
            </a:r>
            <a:r>
              <a:rPr lang="ar-SA" dirty="0"/>
              <a:t> وتنقسم إلى: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			-حزم برامج جاهزة </a:t>
            </a:r>
            <a:r>
              <a:rPr lang="en-US" dirty="0"/>
              <a:t>Packages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			-برامج أو تطبيقات تطور لهدف محدد.</a:t>
            </a:r>
            <a:endParaRPr lang="en-GB" dirty="0"/>
          </a:p>
          <a:p>
            <a:pPr algn="r" rt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483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049FE-190F-4DD0-BB97-68648B102036}"/>
              </a:ext>
            </a:extLst>
          </p:cNvPr>
          <p:cNvSpPr/>
          <p:nvPr/>
        </p:nvSpPr>
        <p:spPr>
          <a:xfrm>
            <a:off x="3042922" y="1831258"/>
            <a:ext cx="61061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برامج النظام</a:t>
            </a:r>
            <a:endParaRPr lang="ar-EG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3414-1D65-4CAD-A56F-093B103E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Software</a:t>
            </a:r>
            <a:r>
              <a:rPr lang="ar-EG" dirty="0"/>
              <a:t>برامج النظام 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CA913D-9E02-4C8A-8BAD-881BE1B044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50474"/>
            <a:ext cx="10363826" cy="3740726"/>
          </a:xfrm>
        </p:spPr>
        <p:txBody>
          <a:bodyPr>
            <a:normAutofit/>
          </a:bodyPr>
          <a:lstStyle/>
          <a:p>
            <a:pPr algn="r" rtl="1"/>
            <a:r>
              <a:rPr lang="ar-EG" sz="2800" dirty="0"/>
              <a:t>تتضمن برامج النظام جميع البرامج التي يحتاجها الحاسب وملحقاته المختلفة للاحتفاظ بعملهم بشكل صحيح.</a:t>
            </a:r>
            <a:endParaRPr lang="en-GB" sz="2800" dirty="0"/>
          </a:p>
          <a:p>
            <a:pPr marL="0" indent="0" algn="r" rtl="1">
              <a:buNone/>
            </a:pPr>
            <a:r>
              <a:rPr lang="ar-SA" sz="2800" dirty="0"/>
              <a:t>	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6815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049FE-190F-4DD0-BB97-68648B102036}"/>
              </a:ext>
            </a:extLst>
          </p:cNvPr>
          <p:cNvSpPr/>
          <p:nvPr/>
        </p:nvSpPr>
        <p:spPr>
          <a:xfrm>
            <a:off x="2991629" y="1831258"/>
            <a:ext cx="62087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نظام التشغيل</a:t>
            </a:r>
          </a:p>
        </p:txBody>
      </p:sp>
    </p:spTree>
    <p:extLst>
      <p:ext uri="{BB962C8B-B14F-4D97-AF65-F5344CB8AC3E}">
        <p14:creationId xmlns:p14="http://schemas.microsoft.com/office/powerpoint/2010/main" val="139853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2D2-2CF7-48C7-8C0D-7B998C8D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نظام التشغيل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7E3-082F-416A-AD61-6026D41575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/>
              <a:t>هو مجموعة من </a:t>
            </a:r>
            <a:r>
              <a:rPr lang="ar-EG" dirty="0"/>
              <a:t>البرامج </a:t>
            </a:r>
            <a:r>
              <a:rPr lang="ar-SA" dirty="0"/>
              <a:t>تقوم بتنفيذ مجموعة من الوظائف. </a:t>
            </a:r>
            <a:endParaRPr lang="en-GB" dirty="0"/>
          </a:p>
          <a:p>
            <a:pPr algn="r" rtl="1"/>
            <a:r>
              <a:rPr lang="ar-SA" dirty="0"/>
              <a:t>يقوم نظام التشغيل بخمس وظائف أساسية هي:</a:t>
            </a:r>
            <a:endParaRPr lang="en-GB" dirty="0"/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dirty="0"/>
              <a:t>بداية التشغيل </a:t>
            </a:r>
            <a:r>
              <a:rPr lang="en-US" dirty="0"/>
              <a:t>Booting</a:t>
            </a:r>
            <a:endParaRPr lang="en-GB" dirty="0"/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dirty="0"/>
              <a:t>إدارة البرامج</a:t>
            </a:r>
            <a:endParaRPr lang="en-GB" dirty="0"/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dirty="0"/>
              <a:t>إدارة أجهزة الإدخال والإخراج.</a:t>
            </a:r>
            <a:endParaRPr lang="en-GB" dirty="0"/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dirty="0"/>
              <a:t>إدارة الذاكرة.</a:t>
            </a:r>
            <a:endParaRPr lang="en-GB" dirty="0"/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dirty="0"/>
              <a:t>وسيط بين المستخدم والمكونات المادية.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44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12D2-2CF7-48C7-8C0D-7B998C8D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9745"/>
            <a:ext cx="10364451" cy="1251847"/>
          </a:xfrm>
        </p:spPr>
        <p:txBody>
          <a:bodyPr/>
          <a:lstStyle/>
          <a:p>
            <a:pPr lvl="0" rtl="1"/>
            <a:r>
              <a:rPr lang="ar-SA" b="1" dirty="0"/>
              <a:t>إدارة البرامج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7E3-082F-416A-AD61-6026D41575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11928"/>
            <a:ext cx="10363826" cy="4391890"/>
          </a:xfrm>
        </p:spPr>
        <p:txBody>
          <a:bodyPr>
            <a:normAutofit lnSpcReduction="10000"/>
          </a:bodyPr>
          <a:lstStyle/>
          <a:p>
            <a:pPr marL="0" lvl="0" indent="0" algn="r" rtl="1">
              <a:buNone/>
            </a:pPr>
            <a:r>
              <a:rPr lang="en-US" sz="3200" b="1" dirty="0"/>
              <a:t> </a:t>
            </a:r>
            <a:r>
              <a:rPr lang="ar-EG" sz="3200" b="1" dirty="0"/>
              <a:t>أحادية المهام:</a:t>
            </a:r>
          </a:p>
          <a:p>
            <a:pPr marL="0" lvl="0" indent="0" algn="r" rtl="1">
              <a:buNone/>
            </a:pPr>
            <a:r>
              <a:rPr lang="ar-EG" sz="2400" dirty="0"/>
              <a:t>أنظمة تشغيل لديها القدرة على تشغيل برنامج واحد فقط في نفس الوقت.</a:t>
            </a:r>
          </a:p>
          <a:p>
            <a:pPr marL="0" lvl="0" indent="0" algn="r" rtl="1">
              <a:buNone/>
            </a:pPr>
            <a:r>
              <a:rPr lang="ar-EG" sz="2400" b="1" dirty="0"/>
              <a:t> </a:t>
            </a:r>
          </a:p>
          <a:p>
            <a:pPr marL="0" lvl="0" indent="0" algn="r" rtl="1">
              <a:buNone/>
            </a:pPr>
            <a:r>
              <a:rPr lang="ar-EG" sz="3200" b="1" dirty="0"/>
              <a:t>متعددة المهام:</a:t>
            </a:r>
          </a:p>
          <a:p>
            <a:pPr marL="0" lvl="0" indent="0" algn="r" rtl="1">
              <a:buNone/>
            </a:pPr>
            <a:r>
              <a:rPr lang="ar-EG" sz="2400" dirty="0"/>
              <a:t>أنظمة تشغيل لديها القدرة على تشغيل اكثر من برنامج في نفس الوقت.</a:t>
            </a:r>
          </a:p>
          <a:p>
            <a:pPr marL="0" indent="0" algn="r" rtl="1">
              <a:buNone/>
            </a:pPr>
            <a:r>
              <a:rPr lang="ar-EG" sz="2400" dirty="0"/>
              <a:t>هناك تطبيق أمامي وتطبيق أو أكثر خلفي:</a:t>
            </a:r>
            <a:endParaRPr lang="en-GB" sz="2400" dirty="0"/>
          </a:p>
          <a:p>
            <a:pPr lvl="0" algn="r" rtl="1"/>
            <a:r>
              <a:rPr lang="ar-EG" b="1" dirty="0"/>
              <a:t>تطبيق امامي:</a:t>
            </a:r>
            <a:r>
              <a:rPr lang="ar-EG" dirty="0"/>
              <a:t> التطبيق النشيط أو التطبيق المستخدم.</a:t>
            </a:r>
            <a:endParaRPr lang="en-GB" dirty="0"/>
          </a:p>
          <a:p>
            <a:pPr lvl="0" algn="r" rtl="1"/>
            <a:r>
              <a:rPr lang="ar-EG" b="1" dirty="0"/>
              <a:t>تطبيق خلفي:</a:t>
            </a:r>
            <a:r>
              <a:rPr lang="ar-EG" dirty="0"/>
              <a:t> التطبيق الغير نشيط أو التطبيق الغير مستخدم.</a:t>
            </a:r>
            <a:endParaRPr lang="en-GB" dirty="0"/>
          </a:p>
          <a:p>
            <a:pPr marL="0" lvl="0" indent="0" algn="r" rtl="1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2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740</TotalTime>
  <Words>512</Words>
  <Application>Microsoft Office PowerPoint</Application>
  <PresentationFormat>Widescreen</PresentationFormat>
  <Paragraphs>124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Tw Cen MT</vt:lpstr>
      <vt:lpstr>Wingdings</vt:lpstr>
      <vt:lpstr>Droplet</vt:lpstr>
      <vt:lpstr>PowerPoint Presentation</vt:lpstr>
      <vt:lpstr>المحتوي</vt:lpstr>
      <vt:lpstr>PowerPoint Presentation</vt:lpstr>
      <vt:lpstr>أنواع البرمجيات</vt:lpstr>
      <vt:lpstr>PowerPoint Presentation</vt:lpstr>
      <vt:lpstr>System Softwareبرامج النظام </vt:lpstr>
      <vt:lpstr>PowerPoint Presentation</vt:lpstr>
      <vt:lpstr>نظام التشغيل</vt:lpstr>
      <vt:lpstr>إدارة البرامج</vt:lpstr>
      <vt:lpstr>إدارة البرامج</vt:lpstr>
      <vt:lpstr>إدارة الذاكرة</vt:lpstr>
      <vt:lpstr>إدارة الذاكرة</vt:lpstr>
      <vt:lpstr>وسيط بين المستخدم والمكونات المادية</vt:lpstr>
      <vt:lpstr>وسيط بين المستخدم والمكونات المادية</vt:lpstr>
      <vt:lpstr>وسيط بين المستخدم والمكونات المادية</vt:lpstr>
      <vt:lpstr>PowerPoint Presentation</vt:lpstr>
      <vt:lpstr>أشهر نظم التشغيل </vt:lpstr>
      <vt:lpstr>PowerPoint Presentation</vt:lpstr>
      <vt:lpstr>برامج المنفعة</vt:lpstr>
      <vt:lpstr>ادارة الملفات تسمية الملفات</vt:lpstr>
      <vt:lpstr>أشهر الامتدادات المستخدمة </vt:lpstr>
      <vt:lpstr>ادارة الملفات</vt:lpstr>
      <vt:lpstr>File Finders البحث عن ملف </vt:lpstr>
      <vt:lpstr>Backup نسخة احتياطية</vt:lpstr>
      <vt:lpstr>Antivirus Software مضاد الفيروسات </vt:lpstr>
      <vt:lpstr>File Compression ضغط الملفات </vt:lpstr>
      <vt:lpstr>Disk Scanning فحص القرص </vt:lpstr>
      <vt:lpstr>File Defragmentation  الغاء التجزئة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shady.elmashad@feng.bu.edu.eg</dc:creator>
  <cp:lastModifiedBy>shady.elmashad@feng.bu.edu.eg</cp:lastModifiedBy>
  <cp:revision>54</cp:revision>
  <dcterms:created xsi:type="dcterms:W3CDTF">2018-02-09T12:05:56Z</dcterms:created>
  <dcterms:modified xsi:type="dcterms:W3CDTF">2018-03-01T15:35:33Z</dcterms:modified>
</cp:coreProperties>
</file>