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4"/>
  </p:notesMasterIdLst>
  <p:sldIdLst>
    <p:sldId id="355" r:id="rId2"/>
    <p:sldId id="258" r:id="rId3"/>
    <p:sldId id="259" r:id="rId4"/>
    <p:sldId id="260" r:id="rId5"/>
    <p:sldId id="318" r:id="rId6"/>
    <p:sldId id="343" r:id="rId7"/>
    <p:sldId id="261" r:id="rId8"/>
    <p:sldId id="263" r:id="rId9"/>
    <p:sldId id="264" r:id="rId10"/>
    <p:sldId id="262" r:id="rId11"/>
    <p:sldId id="342" r:id="rId12"/>
    <p:sldId id="266" r:id="rId13"/>
    <p:sldId id="274" r:id="rId14"/>
    <p:sldId id="275" r:id="rId15"/>
    <p:sldId id="276" r:id="rId16"/>
    <p:sldId id="277" r:id="rId17"/>
    <p:sldId id="278" r:id="rId18"/>
    <p:sldId id="410" r:id="rId19"/>
    <p:sldId id="411" r:id="rId20"/>
    <p:sldId id="284" r:id="rId21"/>
    <p:sldId id="285" r:id="rId22"/>
    <p:sldId id="286" r:id="rId23"/>
    <p:sldId id="354" r:id="rId24"/>
    <p:sldId id="322" r:id="rId25"/>
    <p:sldId id="344" r:id="rId26"/>
    <p:sldId id="349" r:id="rId27"/>
    <p:sldId id="350" r:id="rId28"/>
    <p:sldId id="351" r:id="rId29"/>
    <p:sldId id="324" r:id="rId30"/>
    <p:sldId id="345" r:id="rId31"/>
    <p:sldId id="348" r:id="rId32"/>
    <p:sldId id="291" r:id="rId33"/>
    <p:sldId id="326" r:id="rId34"/>
    <p:sldId id="327" r:id="rId35"/>
    <p:sldId id="328" r:id="rId36"/>
    <p:sldId id="329" r:id="rId37"/>
    <p:sldId id="294" r:id="rId38"/>
    <p:sldId id="295" r:id="rId39"/>
    <p:sldId id="334" r:id="rId40"/>
    <p:sldId id="335" r:id="rId41"/>
    <p:sldId id="336" r:id="rId42"/>
    <p:sldId id="337" r:id="rId43"/>
    <p:sldId id="339" r:id="rId44"/>
    <p:sldId id="340" r:id="rId45"/>
    <p:sldId id="341" r:id="rId46"/>
    <p:sldId id="357" r:id="rId47"/>
    <p:sldId id="358" r:id="rId48"/>
    <p:sldId id="359" r:id="rId49"/>
    <p:sldId id="360" r:id="rId50"/>
    <p:sldId id="361" r:id="rId51"/>
    <p:sldId id="362" r:id="rId52"/>
    <p:sldId id="363" r:id="rId53"/>
    <p:sldId id="364" r:id="rId54"/>
    <p:sldId id="365" r:id="rId55"/>
    <p:sldId id="366" r:id="rId56"/>
    <p:sldId id="367" r:id="rId57"/>
    <p:sldId id="371" r:id="rId58"/>
    <p:sldId id="372" r:id="rId59"/>
    <p:sldId id="375" r:id="rId60"/>
    <p:sldId id="376" r:id="rId61"/>
    <p:sldId id="377" r:id="rId62"/>
    <p:sldId id="379"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E7F3"/>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p:cViewPr varScale="1">
        <p:scale>
          <a:sx n="82" d="100"/>
          <a:sy n="82" d="100"/>
        </p:scale>
        <p:origin x="972" y="96"/>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D23D40-C988-4B56-B14C-F9250540AC1B}" type="datetimeFigureOut">
              <a:rPr lang="en-US" smtClean="0"/>
              <a:t>11/25/2017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433640-8DC7-4168-B62E-4AE3787483BC}" type="slidenum">
              <a:rPr lang="en-US" smtClean="0"/>
              <a:t>‹#›</a:t>
            </a:fld>
            <a:endParaRPr lang="en-US"/>
          </a:p>
        </p:txBody>
      </p:sp>
    </p:spTree>
    <p:extLst>
      <p:ext uri="{BB962C8B-B14F-4D97-AF65-F5344CB8AC3E}">
        <p14:creationId xmlns:p14="http://schemas.microsoft.com/office/powerpoint/2010/main" val="3184474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1377AF-2D24-45FE-BCDD-75869716F150}" type="slidenum">
              <a:rPr lang="en-US" altLang="en-US" smtClean="0"/>
              <a:pPr/>
              <a:t>1</a:t>
            </a:fld>
            <a:endParaRPr lang="en-US" altLang="en-US" smtClean="0"/>
          </a:p>
        </p:txBody>
      </p:sp>
    </p:spTree>
    <p:extLst>
      <p:ext uri="{BB962C8B-B14F-4D97-AF65-F5344CB8AC3E}">
        <p14:creationId xmlns:p14="http://schemas.microsoft.com/office/powerpoint/2010/main" val="3721535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Basically, the forward-bias voltage </a:t>
            </a:r>
            <a:r>
              <a:rPr lang="en-US" sz="1200" b="0" i="1" u="none" strike="noStrike" kern="1200" baseline="0" dirty="0" err="1" smtClean="0">
                <a:solidFill>
                  <a:schemeClr val="tx1"/>
                </a:solidFill>
                <a:latin typeface="+mn-lt"/>
                <a:ea typeface="+mn-ea"/>
                <a:cs typeface="+mn-cs"/>
              </a:rPr>
              <a:t>vBE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causes an exponentially related current </a:t>
            </a:r>
            <a:r>
              <a:rPr lang="en-US" sz="1200" b="0" i="1" u="none" strike="noStrike" kern="1200" baseline="0" dirty="0" err="1" smtClean="0">
                <a:solidFill>
                  <a:schemeClr val="tx1"/>
                </a:solidFill>
                <a:latin typeface="+mn-lt"/>
                <a:ea typeface="+mn-ea"/>
                <a:cs typeface="+mn-cs"/>
              </a:rPr>
              <a:t>iC</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flow in the collector terminal. The collector current </a:t>
            </a:r>
            <a:r>
              <a:rPr lang="en-US" sz="1200" b="0" i="1" u="none" strike="noStrike" kern="1200" baseline="0" dirty="0" err="1" smtClean="0">
                <a:solidFill>
                  <a:schemeClr val="tx1"/>
                </a:solidFill>
                <a:latin typeface="+mn-lt"/>
                <a:ea typeface="+mn-ea"/>
                <a:cs typeface="+mn-cs"/>
              </a:rPr>
              <a:t>iC</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independent of the value of the collector voltage as long as the collector–base junction remains</a:t>
            </a:r>
          </a:p>
          <a:p>
            <a:r>
              <a:rPr lang="en-US" sz="1200" b="0" i="0" u="none" strike="noStrike" kern="1200" baseline="0" dirty="0" smtClean="0">
                <a:solidFill>
                  <a:schemeClr val="tx1"/>
                </a:solidFill>
                <a:latin typeface="+mn-lt"/>
                <a:ea typeface="+mn-ea"/>
                <a:cs typeface="+mn-cs"/>
              </a:rPr>
              <a:t>reverse biased; that is, </a:t>
            </a:r>
            <a:r>
              <a:rPr lang="en-US" sz="1200" b="0" i="1" u="none" strike="noStrike" kern="1200" baseline="0" dirty="0" err="1" smtClean="0">
                <a:solidFill>
                  <a:schemeClr val="tx1"/>
                </a:solidFill>
                <a:latin typeface="+mn-lt"/>
                <a:ea typeface="+mn-ea"/>
                <a:cs typeface="+mn-cs"/>
              </a:rPr>
              <a:t>vCB</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 0. Thus in the active mode the collector terminal behaves as an ideal constant-current source where the value of the current is determined by </a:t>
            </a:r>
            <a:r>
              <a:rPr lang="en-US" sz="1200" b="0" i="1" u="none" strike="noStrike" kern="1200" baseline="0" dirty="0" err="1" smtClean="0">
                <a:solidFill>
                  <a:schemeClr val="tx1"/>
                </a:solidFill>
                <a:latin typeface="+mn-lt"/>
                <a:ea typeface="+mn-ea"/>
                <a:cs typeface="+mn-cs"/>
              </a:rPr>
              <a:t>vBE</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6433640-8DC7-4168-B62E-4AE3787483BC}" type="slidenum">
              <a:rPr lang="en-US" smtClean="0"/>
              <a:t>18</a:t>
            </a:fld>
            <a:endParaRPr lang="en-US"/>
          </a:p>
        </p:txBody>
      </p:sp>
    </p:spTree>
    <p:extLst>
      <p:ext uri="{BB962C8B-B14F-4D97-AF65-F5344CB8AC3E}">
        <p14:creationId xmlns:p14="http://schemas.microsoft.com/office/powerpoint/2010/main" val="1345366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From model (b) we observe that if the transistor is used as a two-port network with the input port between E and B and the output port between C and B (i.e., with B as a common terminal), then the current gain observed is equal to α. Thus </a:t>
            </a:r>
            <a:r>
              <a:rPr lang="el-GR" sz="1200" b="0" i="0" u="none" strike="noStrike" kern="1200" baseline="0" dirty="0" smtClean="0">
                <a:solidFill>
                  <a:schemeClr val="tx1"/>
                </a:solidFill>
                <a:latin typeface="+mn-lt"/>
                <a:ea typeface="+mn-ea"/>
                <a:cs typeface="+mn-cs"/>
              </a:rPr>
              <a:t>α</a:t>
            </a:r>
            <a:r>
              <a:rPr lang="en-US" sz="1200" b="0" i="0" u="none" strike="noStrike" kern="1200" baseline="0" dirty="0" smtClean="0">
                <a:solidFill>
                  <a:schemeClr val="tx1"/>
                </a:solidFill>
                <a:latin typeface="+mn-lt"/>
                <a:ea typeface="+mn-ea"/>
                <a:cs typeface="+mn-cs"/>
              </a:rPr>
              <a:t> is called the common-base current gain.</a:t>
            </a:r>
          </a:p>
          <a:p>
            <a:r>
              <a:rPr lang="en-US" sz="1200" b="0" i="0" u="none" strike="noStrike" kern="1200" baseline="0" dirty="0" smtClean="0">
                <a:solidFill>
                  <a:schemeClr val="tx1"/>
                </a:solidFill>
                <a:latin typeface="+mn-lt"/>
                <a:ea typeface="+mn-ea"/>
                <a:cs typeface="+mn-cs"/>
              </a:rPr>
              <a:t>From model (d) we observe that if the transistor is used as a two-port network with the input port between B and E and the output port between C and E (i.e., with E as the common terminal), then the current gain observed is equal to β. Thus β is called the common-emitter current gain.</a:t>
            </a:r>
          </a:p>
          <a:p>
            <a:r>
              <a:rPr lang="en-US" dirty="0" smtClean="0"/>
              <a:t>Finally, we note that the models in Fig. 6.5 apply for any positive value of </a:t>
            </a:r>
            <a:r>
              <a:rPr lang="en-US" dirty="0" err="1" smtClean="0"/>
              <a:t>vBE</a:t>
            </a:r>
            <a:r>
              <a:rPr lang="en-US" dirty="0" smtClean="0"/>
              <a:t>. That is, unlike the models we will be discussing in Section 6.5, here there is no limitation on the size of </a:t>
            </a:r>
            <a:r>
              <a:rPr lang="en-US" dirty="0" err="1" smtClean="0"/>
              <a:t>vBE</a:t>
            </a:r>
            <a:r>
              <a:rPr lang="en-US" dirty="0" smtClean="0"/>
              <a:t>, and thus these models are referred to as large-signal models.</a:t>
            </a:r>
            <a:endParaRPr lang="en-US" dirty="0"/>
          </a:p>
        </p:txBody>
      </p:sp>
      <p:sp>
        <p:nvSpPr>
          <p:cNvPr id="4" name="Slide Number Placeholder 3"/>
          <p:cNvSpPr>
            <a:spLocks noGrp="1"/>
          </p:cNvSpPr>
          <p:nvPr>
            <p:ph type="sldNum" sz="quarter" idx="10"/>
          </p:nvPr>
        </p:nvSpPr>
        <p:spPr/>
        <p:txBody>
          <a:bodyPr/>
          <a:lstStyle/>
          <a:p>
            <a:fld id="{36433640-8DC7-4168-B62E-4AE3787483BC}" type="slidenum">
              <a:rPr lang="en-US" smtClean="0"/>
              <a:t>19</a:t>
            </a:fld>
            <a:endParaRPr lang="en-US"/>
          </a:p>
        </p:txBody>
      </p:sp>
    </p:spTree>
    <p:extLst>
      <p:ext uri="{BB962C8B-B14F-4D97-AF65-F5344CB8AC3E}">
        <p14:creationId xmlns:p14="http://schemas.microsoft.com/office/powerpoint/2010/main" val="4007146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a:t>
            </a:r>
            <a:r>
              <a:rPr lang="en-US" dirty="0" err="1" smtClean="0"/>
              <a:t>i</a:t>
            </a:r>
            <a:r>
              <a:rPr lang="en-US" baseline="-25000" dirty="0" err="1" smtClean="0"/>
              <a:t>C</a:t>
            </a:r>
            <a:r>
              <a:rPr lang="en-US" dirty="0" smtClean="0"/>
              <a:t>/</a:t>
            </a:r>
            <a:r>
              <a:rPr lang="en-US" dirty="0" err="1" smtClean="0"/>
              <a:t>i</a:t>
            </a:r>
            <a:r>
              <a:rPr lang="en-US" baseline="-25000" dirty="0" err="1" smtClean="0"/>
              <a:t>B</a:t>
            </a:r>
            <a:r>
              <a:rPr lang="en-US" dirty="0" smtClean="0"/>
              <a:t> of a saturated transistor can be set to any desired value lower than </a:t>
            </a:r>
            <a:r>
              <a:rPr lang="el-GR" dirty="0" smtClean="0"/>
              <a:t>β</a:t>
            </a:r>
            <a:r>
              <a:rPr lang="en-US" dirty="0" smtClean="0"/>
              <a:t> by adjusting </a:t>
            </a:r>
            <a:r>
              <a:rPr lang="en-US" dirty="0" err="1" smtClean="0"/>
              <a:t>v</a:t>
            </a:r>
            <a:r>
              <a:rPr lang="en-US" baseline="-25000" dirty="0" err="1" smtClean="0"/>
              <a:t>CB</a:t>
            </a:r>
            <a:r>
              <a:rPr lang="en-US" dirty="0" smtClean="0"/>
              <a:t> this ratio is known as forced β and denoted β</a:t>
            </a:r>
            <a:r>
              <a:rPr lang="en-US" baseline="-25000" dirty="0" smtClean="0"/>
              <a:t>forced</a:t>
            </a:r>
            <a:r>
              <a:rPr lang="en-US" dirty="0" smtClean="0"/>
              <a:t>,</a:t>
            </a:r>
            <a:endParaRPr lang="en-US" dirty="0"/>
          </a:p>
        </p:txBody>
      </p:sp>
      <p:sp>
        <p:nvSpPr>
          <p:cNvPr id="4" name="Slide Number Placeholder 3"/>
          <p:cNvSpPr>
            <a:spLocks noGrp="1"/>
          </p:cNvSpPr>
          <p:nvPr>
            <p:ph type="sldNum" sz="quarter" idx="10"/>
          </p:nvPr>
        </p:nvSpPr>
        <p:spPr/>
        <p:txBody>
          <a:bodyPr/>
          <a:lstStyle/>
          <a:p>
            <a:fld id="{36433640-8DC7-4168-B62E-4AE3787483BC}" type="slidenum">
              <a:rPr lang="en-US" smtClean="0"/>
              <a:t>21</a:t>
            </a:fld>
            <a:endParaRPr lang="en-US"/>
          </a:p>
        </p:txBody>
      </p:sp>
    </p:spTree>
    <p:extLst>
      <p:ext uri="{BB962C8B-B14F-4D97-AF65-F5344CB8AC3E}">
        <p14:creationId xmlns:p14="http://schemas.microsoft.com/office/powerpoint/2010/main" val="4099191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Emitter is a heavily doped region of the BJT transistor which provides majority carriers into the base region.</a:t>
            </a:r>
          </a:p>
          <a:p>
            <a:r>
              <a:rPr lang="en-US" sz="1200" b="0" i="0" kern="1200" dirty="0" smtClean="0">
                <a:solidFill>
                  <a:schemeClr val="tx1"/>
                </a:solidFill>
                <a:effectLst/>
                <a:latin typeface="+mn-lt"/>
                <a:ea typeface="+mn-ea"/>
                <a:cs typeface="+mn-cs"/>
              </a:rPr>
              <a:t>Base region is a thin, lightly doped region and is sandwiched between emitter and collector.</a:t>
            </a:r>
          </a:p>
          <a:p>
            <a:r>
              <a:rPr lang="en-US" sz="1200" b="0" i="0" kern="1200" dirty="0" smtClean="0">
                <a:solidFill>
                  <a:schemeClr val="tx1"/>
                </a:solidFill>
                <a:effectLst/>
                <a:latin typeface="+mn-lt"/>
                <a:ea typeface="+mn-ea"/>
                <a:cs typeface="+mn-cs"/>
              </a:rPr>
              <a:t>Collector region is moderately doped.</a:t>
            </a:r>
            <a:endParaRPr lang="en-US" dirty="0"/>
          </a:p>
        </p:txBody>
      </p:sp>
      <p:sp>
        <p:nvSpPr>
          <p:cNvPr id="4" name="Slide Number Placeholder 3"/>
          <p:cNvSpPr>
            <a:spLocks noGrp="1"/>
          </p:cNvSpPr>
          <p:nvPr>
            <p:ph type="sldNum" sz="quarter" idx="10"/>
          </p:nvPr>
        </p:nvSpPr>
        <p:spPr/>
        <p:txBody>
          <a:bodyPr/>
          <a:lstStyle/>
          <a:p>
            <a:fld id="{36433640-8DC7-4168-B62E-4AE3787483BC}" type="slidenum">
              <a:rPr lang="en-US" smtClean="0"/>
              <a:t>22</a:t>
            </a:fld>
            <a:endParaRPr lang="en-US"/>
          </a:p>
        </p:txBody>
      </p:sp>
    </p:spTree>
    <p:extLst>
      <p:ext uri="{BB962C8B-B14F-4D97-AF65-F5344CB8AC3E}">
        <p14:creationId xmlns:p14="http://schemas.microsoft.com/office/powerpoint/2010/main" val="2242613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Consider the below circuit to know the operation of a transistor to energize the relay coil. The input applied at the base causes to drive the transistor into saturation region, which further results the circuit becomes short circuit. So the relay coil gets energized and relay contacts get operated.</a:t>
            </a:r>
          </a:p>
          <a:p>
            <a:r>
              <a:rPr lang="en-US" sz="1200" b="0" i="0" kern="1200" dirty="0" smtClean="0">
                <a:solidFill>
                  <a:schemeClr val="tx1"/>
                </a:solidFill>
                <a:effectLst/>
                <a:latin typeface="+mn-lt"/>
                <a:ea typeface="+mn-ea"/>
                <a:cs typeface="+mn-cs"/>
              </a:rPr>
              <a:t>In inductive loads, particularly switching of motors and inductors, sudden removal of power can keep a high potential across the coil. This high voltage can cause considerable damage to the rest circuit. Therefore, we have to use the diode in parallel with inductive load to protect the circuit from induced voltages of the inductive load.</a:t>
            </a:r>
          </a:p>
          <a:p>
            <a:endParaRPr lang="en-US" dirty="0"/>
          </a:p>
        </p:txBody>
      </p:sp>
      <p:sp>
        <p:nvSpPr>
          <p:cNvPr id="4" name="Slide Number Placeholder 3"/>
          <p:cNvSpPr>
            <a:spLocks noGrp="1"/>
          </p:cNvSpPr>
          <p:nvPr>
            <p:ph type="sldNum" sz="quarter" idx="10"/>
          </p:nvPr>
        </p:nvSpPr>
        <p:spPr/>
        <p:txBody>
          <a:bodyPr/>
          <a:lstStyle/>
          <a:p>
            <a:fld id="{36433640-8DC7-4168-B62E-4AE3787483BC}" type="slidenum">
              <a:rPr lang="en-US" smtClean="0"/>
              <a:t>26</a:t>
            </a:fld>
            <a:endParaRPr lang="en-US"/>
          </a:p>
        </p:txBody>
      </p:sp>
    </p:spTree>
    <p:extLst>
      <p:ext uri="{BB962C8B-B14F-4D97-AF65-F5344CB8AC3E}">
        <p14:creationId xmlns:p14="http://schemas.microsoft.com/office/powerpoint/2010/main" val="1137398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smtClean="0"/>
              <a:t>Worth another sticky</a:t>
            </a:r>
          </a:p>
        </p:txBody>
      </p:sp>
      <p:sp>
        <p:nvSpPr>
          <p:cNvPr id="69636"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D95FB0B3-E2B8-4331-8EAC-F0EB825A631D}" type="slidenum">
              <a:rPr lang="en-US" sz="1200" smtClean="0">
                <a:latin typeface="Arial" charset="0"/>
              </a:rPr>
              <a:pPr eaLnBrk="1" hangingPunct="1"/>
              <a:t>32</a:t>
            </a:fld>
            <a:endParaRPr lang="en-US" sz="1200" smtClean="0">
              <a:latin typeface="Arial" charset="0"/>
            </a:endParaRPr>
          </a:p>
        </p:txBody>
      </p:sp>
    </p:spTree>
    <p:extLst>
      <p:ext uri="{BB962C8B-B14F-4D97-AF65-F5344CB8AC3E}">
        <p14:creationId xmlns:p14="http://schemas.microsoft.com/office/powerpoint/2010/main" val="911568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dirty="0" smtClean="0"/>
              <a:t>The BJT is a current controlled current source.</a:t>
            </a:r>
          </a:p>
          <a:p>
            <a:r>
              <a:rPr lang="en-US" sz="1200" b="0" i="0" u="none" strike="noStrike" kern="1200" baseline="0" dirty="0" smtClean="0">
                <a:solidFill>
                  <a:schemeClr val="tx1"/>
                </a:solidFill>
                <a:latin typeface="+mn-lt"/>
                <a:ea typeface="+mn-ea"/>
                <a:cs typeface="+mn-cs"/>
              </a:rPr>
              <a:t>We observe that the characteristic curves, though still straight lines, have finite slope. In fact, when extrapolated, the</a:t>
            </a:r>
          </a:p>
          <a:p>
            <a:r>
              <a:rPr lang="en-US" sz="1200" b="0" i="0" u="none" strike="noStrike" kern="1200" baseline="0" dirty="0" smtClean="0">
                <a:solidFill>
                  <a:schemeClr val="tx1"/>
                </a:solidFill>
                <a:latin typeface="+mn-lt"/>
                <a:ea typeface="+mn-ea"/>
                <a:cs typeface="+mn-cs"/>
              </a:rPr>
              <a:t>characteristic lines meet at a point on the negative </a:t>
            </a:r>
            <a:r>
              <a:rPr lang="en-US" sz="1200" b="0" i="1" u="none" strike="noStrike" kern="1200" baseline="0" dirty="0" err="1" smtClean="0">
                <a:solidFill>
                  <a:schemeClr val="tx1"/>
                </a:solidFill>
                <a:latin typeface="+mn-lt"/>
                <a:ea typeface="+mn-ea"/>
                <a:cs typeface="+mn-cs"/>
              </a:rPr>
              <a:t>vCE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axis, at </a:t>
            </a:r>
            <a:r>
              <a:rPr lang="en-US" sz="1200" b="0" i="1" u="none" strike="noStrike" kern="1200" baseline="0" dirty="0" err="1" smtClean="0">
                <a:solidFill>
                  <a:schemeClr val="tx1"/>
                </a:solidFill>
                <a:latin typeface="+mn-lt"/>
                <a:ea typeface="+mn-ea"/>
                <a:cs typeface="+mn-cs"/>
              </a:rPr>
              <a:t>vCE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VA</a:t>
            </a:r>
            <a:r>
              <a:rPr lang="en-US" sz="1200" b="0" i="0" u="none" strike="noStrike" kern="1200" baseline="0" dirty="0" smtClean="0">
                <a:solidFill>
                  <a:schemeClr val="tx1"/>
                </a:solidFill>
                <a:latin typeface="+mn-lt"/>
                <a:ea typeface="+mn-ea"/>
                <a:cs typeface="+mn-cs"/>
              </a:rPr>
              <a:t>. The voltage </a:t>
            </a:r>
            <a:r>
              <a:rPr lang="en-US" sz="1200" b="0" i="1" u="none" strike="noStrike" kern="1200" baseline="0" dirty="0" smtClean="0">
                <a:solidFill>
                  <a:schemeClr val="tx1"/>
                </a:solidFill>
                <a:latin typeface="+mn-lt"/>
                <a:ea typeface="+mn-ea"/>
                <a:cs typeface="+mn-cs"/>
              </a:rPr>
              <a:t>VA</a:t>
            </a:r>
            <a:r>
              <a:rPr lang="en-US" sz="1200" b="0" i="0" u="none" strike="noStrike" kern="1200" baseline="0" dirty="0" smtClean="0">
                <a:solidFill>
                  <a:schemeClr val="tx1"/>
                </a:solidFill>
                <a:latin typeface="+mn-lt"/>
                <a:ea typeface="+mn-ea"/>
                <a:cs typeface="+mn-cs"/>
              </a:rPr>
              <a:t>, a positive number, is a parameter for the particular BJT, with typical values in the range of 10 V to 100 V. It is called the </a:t>
            </a:r>
            <a:r>
              <a:rPr lang="en-US" sz="1200" b="1" i="0" u="none" strike="noStrike" kern="1200" baseline="0" dirty="0" smtClean="0">
                <a:solidFill>
                  <a:schemeClr val="tx1"/>
                </a:solidFill>
                <a:latin typeface="+mn-lt"/>
                <a:ea typeface="+mn-ea"/>
                <a:cs typeface="+mn-cs"/>
              </a:rPr>
              <a:t>Early voltage</a:t>
            </a:r>
            <a:r>
              <a:rPr lang="en-US" sz="1200" b="0" i="0" u="none" strike="noStrike" kern="1200" baseline="0" dirty="0" smtClean="0">
                <a:solidFill>
                  <a:schemeClr val="tx1"/>
                </a:solidFill>
                <a:latin typeface="+mn-lt"/>
                <a:ea typeface="+mn-ea"/>
                <a:cs typeface="+mn-cs"/>
              </a:rPr>
              <a:t>, after J. M. Early, the engineering scientist who first studied this phenomenon.</a:t>
            </a:r>
          </a:p>
          <a:p>
            <a:r>
              <a:rPr lang="en-US" sz="1200" b="0" i="0" u="none" strike="noStrike" kern="1200" baseline="0" dirty="0" smtClean="0">
                <a:solidFill>
                  <a:schemeClr val="tx1"/>
                </a:solidFill>
                <a:latin typeface="+mn-lt"/>
                <a:ea typeface="+mn-ea"/>
                <a:cs typeface="+mn-cs"/>
              </a:rPr>
              <a:t>the Early voltage is sufficiently large compared with the applied collector-to-emitter voltage to permit the following approximation.</a:t>
            </a:r>
            <a:endParaRPr lang="en-US" dirty="0" smtClean="0"/>
          </a:p>
        </p:txBody>
      </p:sp>
      <p:sp>
        <p:nvSpPr>
          <p:cNvPr id="71684"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6E38ECAC-CDFA-4007-A04D-CDDE166E9A03}" type="slidenum">
              <a:rPr lang="en-US" sz="1200" smtClean="0">
                <a:latin typeface="Arial" charset="0"/>
              </a:rPr>
              <a:pPr eaLnBrk="1" hangingPunct="1"/>
              <a:t>37</a:t>
            </a:fld>
            <a:endParaRPr lang="en-US" sz="1200" smtClean="0">
              <a:latin typeface="Arial" charset="0"/>
            </a:endParaRPr>
          </a:p>
        </p:txBody>
      </p:sp>
    </p:spTree>
    <p:extLst>
      <p:ext uri="{BB962C8B-B14F-4D97-AF65-F5344CB8AC3E}">
        <p14:creationId xmlns:p14="http://schemas.microsoft.com/office/powerpoint/2010/main" val="821450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US" dirty="0" smtClean="0"/>
              <a:t>This is a useful model of a BJT</a:t>
            </a:r>
          </a:p>
          <a:p>
            <a:r>
              <a:rPr lang="en-US" sz="1200" b="0" i="0" u="none" strike="noStrike" kern="1200" baseline="0" dirty="0" smtClean="0">
                <a:solidFill>
                  <a:schemeClr val="tx1"/>
                </a:solidFill>
                <a:latin typeface="+mn-lt"/>
                <a:ea typeface="+mn-ea"/>
                <a:cs typeface="+mn-cs"/>
              </a:rPr>
              <a:t>At a given value of </a:t>
            </a:r>
            <a:r>
              <a:rPr lang="en-US" sz="1200" b="0" i="1" u="none" strike="noStrike" kern="1200" baseline="0" dirty="0" err="1" smtClean="0">
                <a:solidFill>
                  <a:schemeClr val="tx1"/>
                </a:solidFill>
                <a:latin typeface="+mn-lt"/>
                <a:ea typeface="+mn-ea"/>
                <a:cs typeface="+mn-cs"/>
              </a:rPr>
              <a:t>vBE</a:t>
            </a:r>
            <a:r>
              <a:rPr lang="en-US" sz="1200" b="0" i="0" u="none" strike="noStrike" kern="1200" baseline="0" dirty="0" smtClean="0">
                <a:solidFill>
                  <a:schemeClr val="tx1"/>
                </a:solidFill>
                <a:latin typeface="+mn-lt"/>
                <a:ea typeface="+mn-ea"/>
                <a:cs typeface="+mn-cs"/>
              </a:rPr>
              <a:t>, increasing </a:t>
            </a:r>
            <a:r>
              <a:rPr lang="en-US" sz="1200" b="0" i="1" u="none" strike="noStrike" kern="1200" baseline="0" dirty="0" err="1" smtClean="0">
                <a:solidFill>
                  <a:schemeClr val="tx1"/>
                </a:solidFill>
                <a:latin typeface="+mn-lt"/>
                <a:ea typeface="+mn-ea"/>
                <a:cs typeface="+mn-cs"/>
              </a:rPr>
              <a:t>vCE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increases the reverse-bias voltage on the collector– base junction, and thus increases the width of the depletion region of this junction (refer to Fig. 6.3). This in turn results in a decrease in the </a:t>
            </a:r>
            <a:r>
              <a:rPr lang="en-US" sz="1200" b="1" i="0" u="none" strike="noStrike" kern="1200" baseline="0" dirty="0" smtClean="0">
                <a:solidFill>
                  <a:schemeClr val="tx1"/>
                </a:solidFill>
                <a:latin typeface="+mn-lt"/>
                <a:ea typeface="+mn-ea"/>
                <a:cs typeface="+mn-cs"/>
              </a:rPr>
              <a:t>effective base width </a:t>
            </a:r>
            <a:r>
              <a:rPr lang="en-US" sz="1200" b="0" i="1" u="none" strike="noStrike" kern="1200" baseline="0" dirty="0" smtClean="0">
                <a:solidFill>
                  <a:schemeClr val="tx1"/>
                </a:solidFill>
                <a:latin typeface="+mn-lt"/>
                <a:ea typeface="+mn-ea"/>
                <a:cs typeface="+mn-cs"/>
              </a:rPr>
              <a:t>W</a:t>
            </a:r>
            <a:r>
              <a:rPr lang="en-US" sz="1200" b="0" i="0" u="none" strike="noStrike" kern="1200" baseline="0" dirty="0" smtClean="0">
                <a:solidFill>
                  <a:schemeClr val="tx1"/>
                </a:solidFill>
                <a:latin typeface="+mn-lt"/>
                <a:ea typeface="+mn-ea"/>
                <a:cs typeface="+mn-cs"/>
              </a:rPr>
              <a:t>. Recalling that </a:t>
            </a:r>
            <a:r>
              <a:rPr lang="en-US" sz="1200" b="0" i="1" u="none" strike="noStrike" kern="1200" baseline="0" dirty="0" smtClean="0">
                <a:solidFill>
                  <a:schemeClr val="tx1"/>
                </a:solidFill>
                <a:latin typeface="+mn-lt"/>
                <a:ea typeface="+mn-ea"/>
                <a:cs typeface="+mn-cs"/>
              </a:rPr>
              <a:t>IS </a:t>
            </a:r>
            <a:r>
              <a:rPr lang="en-US" sz="1200" b="0" i="0" u="none" strike="noStrike" kern="1200" baseline="0" dirty="0" err="1" smtClean="0">
                <a:solidFill>
                  <a:schemeClr val="tx1"/>
                </a:solidFill>
                <a:latin typeface="+mn-lt"/>
                <a:ea typeface="+mn-ea"/>
                <a:cs typeface="+mn-cs"/>
              </a:rPr>
              <a:t>is</a:t>
            </a:r>
            <a:r>
              <a:rPr lang="en-US" sz="1200" b="0" i="0" u="none" strike="noStrike" kern="1200" baseline="0" dirty="0" smtClean="0">
                <a:solidFill>
                  <a:schemeClr val="tx1"/>
                </a:solidFill>
                <a:latin typeface="+mn-lt"/>
                <a:ea typeface="+mn-ea"/>
                <a:cs typeface="+mn-cs"/>
              </a:rPr>
              <a:t> inversely proportional to </a:t>
            </a:r>
            <a:r>
              <a:rPr lang="en-US" sz="1200" b="0" i="1" u="none" strike="noStrike" kern="1200" baseline="0" dirty="0" smtClean="0">
                <a:solidFill>
                  <a:schemeClr val="tx1"/>
                </a:solidFill>
                <a:latin typeface="+mn-lt"/>
                <a:ea typeface="+mn-ea"/>
                <a:cs typeface="+mn-cs"/>
              </a:rPr>
              <a:t>W </a:t>
            </a:r>
            <a:r>
              <a:rPr lang="en-US" sz="1200" b="0" i="0" u="none" strike="noStrike" kern="1200" baseline="0" dirty="0" smtClean="0">
                <a:solidFill>
                  <a:schemeClr val="tx1"/>
                </a:solidFill>
                <a:latin typeface="+mn-lt"/>
                <a:ea typeface="+mn-ea"/>
                <a:cs typeface="+mn-cs"/>
              </a:rPr>
              <a:t>(Eq. 6.4), we see that </a:t>
            </a:r>
            <a:r>
              <a:rPr lang="en-US" sz="1200" b="0" i="1" u="none" strike="noStrike" kern="1200" baseline="0" dirty="0" smtClean="0">
                <a:solidFill>
                  <a:schemeClr val="tx1"/>
                </a:solidFill>
                <a:latin typeface="+mn-lt"/>
                <a:ea typeface="+mn-ea"/>
                <a:cs typeface="+mn-cs"/>
              </a:rPr>
              <a:t>IS </a:t>
            </a:r>
            <a:r>
              <a:rPr lang="en-US" sz="1200" b="0" i="0" u="none" strike="noStrike" kern="1200" baseline="0" dirty="0" smtClean="0">
                <a:solidFill>
                  <a:schemeClr val="tx1"/>
                </a:solidFill>
                <a:latin typeface="+mn-lt"/>
                <a:ea typeface="+mn-ea"/>
                <a:cs typeface="+mn-cs"/>
              </a:rPr>
              <a:t>will increase and that </a:t>
            </a:r>
            <a:r>
              <a:rPr lang="en-US" sz="1200" b="0" i="1" u="none" strike="noStrike" kern="1200" baseline="0" dirty="0" err="1" smtClean="0">
                <a:solidFill>
                  <a:schemeClr val="tx1"/>
                </a:solidFill>
                <a:latin typeface="+mn-lt"/>
                <a:ea typeface="+mn-ea"/>
                <a:cs typeface="+mn-cs"/>
              </a:rPr>
              <a:t>iC</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increases proportionally. This is the Early effect.</a:t>
            </a:r>
            <a:endParaRPr lang="en-US" dirty="0" smtClean="0"/>
          </a:p>
        </p:txBody>
      </p:sp>
      <p:sp>
        <p:nvSpPr>
          <p:cNvPr id="72708"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A0F1AC4B-DC48-486A-81BC-1C8F0860E935}" type="slidenum">
              <a:rPr lang="en-US" sz="1200" smtClean="0">
                <a:latin typeface="Arial" charset="0"/>
              </a:rPr>
              <a:pPr eaLnBrk="1" hangingPunct="1"/>
              <a:t>38</a:t>
            </a:fld>
            <a:endParaRPr lang="en-US" sz="1200" smtClean="0">
              <a:latin typeface="Arial" charset="0"/>
            </a:endParaRPr>
          </a:p>
        </p:txBody>
      </p:sp>
    </p:spTree>
    <p:extLst>
      <p:ext uri="{BB962C8B-B14F-4D97-AF65-F5344CB8AC3E}">
        <p14:creationId xmlns:p14="http://schemas.microsoft.com/office/powerpoint/2010/main" val="1321338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are now ready to consider the analysis of BJT circuits to which only dc voltages are applied. In the following examples we will use the simple model in which </a:t>
            </a:r>
            <a:r>
              <a:rPr lang="en-US" sz="1200" b="0" i="1" u="none" strike="noStrike" kern="1200" baseline="0" dirty="0" smtClean="0">
                <a:solidFill>
                  <a:schemeClr val="tx1"/>
                </a:solidFill>
                <a:latin typeface="+mn-lt"/>
                <a:ea typeface="+mn-ea"/>
                <a:cs typeface="+mn-cs"/>
              </a:rPr>
              <a:t>V</a:t>
            </a:r>
            <a:r>
              <a:rPr lang="en-US" sz="1200" b="0" i="0" u="none" strike="noStrike" kern="1200" baseline="-25000" dirty="0" smtClean="0">
                <a:solidFill>
                  <a:schemeClr val="tx1"/>
                </a:solidFill>
                <a:latin typeface="+mn-lt"/>
                <a:ea typeface="+mn-ea"/>
                <a:cs typeface="+mn-cs"/>
              </a:rPr>
              <a:t>BE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a conducting transistor is 0.7 V and of </a:t>
            </a:r>
            <a:r>
              <a:rPr lang="en-US" sz="1200" b="0" i="1" u="none" strike="noStrike" kern="1200" baseline="0" dirty="0" smtClean="0">
                <a:solidFill>
                  <a:schemeClr val="tx1"/>
                </a:solidFill>
                <a:latin typeface="+mn-lt"/>
                <a:ea typeface="+mn-ea"/>
                <a:cs typeface="+mn-cs"/>
              </a:rPr>
              <a:t>V</a:t>
            </a:r>
            <a:r>
              <a:rPr lang="en-US" sz="1200" b="0" i="0" u="none" strike="noStrike" kern="1200" baseline="-25000" dirty="0" smtClean="0">
                <a:solidFill>
                  <a:schemeClr val="tx1"/>
                </a:solidFill>
                <a:latin typeface="+mn-lt"/>
                <a:ea typeface="+mn-ea"/>
                <a:cs typeface="+mn-cs"/>
              </a:rPr>
              <a:t>CE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 saturated transistor is 0.2 V,</a:t>
            </a:r>
            <a:endParaRPr lang="en-US" dirty="0"/>
          </a:p>
        </p:txBody>
      </p:sp>
      <p:sp>
        <p:nvSpPr>
          <p:cNvPr id="4" name="Slide Number Placeholder 3"/>
          <p:cNvSpPr>
            <a:spLocks noGrp="1"/>
          </p:cNvSpPr>
          <p:nvPr>
            <p:ph type="sldNum" sz="quarter" idx="10"/>
          </p:nvPr>
        </p:nvSpPr>
        <p:spPr/>
        <p:txBody>
          <a:bodyPr/>
          <a:lstStyle/>
          <a:p>
            <a:fld id="{13AC2633-BA35-4035-BB98-1813E7749246}" type="slidenum">
              <a:rPr lang="en-US" smtClean="0"/>
              <a:t>48</a:t>
            </a:fld>
            <a:endParaRPr lang="en-US"/>
          </a:p>
        </p:txBody>
      </p:sp>
    </p:spTree>
    <p:extLst>
      <p:ext uri="{BB962C8B-B14F-4D97-AF65-F5344CB8AC3E}">
        <p14:creationId xmlns:p14="http://schemas.microsoft.com/office/powerpoint/2010/main" val="318795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Overdrive factor to ensure deep saturation</a:t>
            </a:r>
            <a:endParaRPr lang="en-US" dirty="0"/>
          </a:p>
        </p:txBody>
      </p:sp>
      <p:sp>
        <p:nvSpPr>
          <p:cNvPr id="4" name="Slide Number Placeholder 3"/>
          <p:cNvSpPr>
            <a:spLocks noGrp="1"/>
          </p:cNvSpPr>
          <p:nvPr>
            <p:ph type="sldNum" sz="quarter" idx="10"/>
          </p:nvPr>
        </p:nvSpPr>
        <p:spPr/>
        <p:txBody>
          <a:bodyPr/>
          <a:lstStyle/>
          <a:p>
            <a:fld id="{13AC2633-BA35-4035-BB98-1813E7749246}" type="slidenum">
              <a:rPr lang="en-US" smtClean="0"/>
              <a:t>60</a:t>
            </a:fld>
            <a:endParaRPr lang="en-US"/>
          </a:p>
        </p:txBody>
      </p:sp>
    </p:spTree>
    <p:extLst>
      <p:ext uri="{BB962C8B-B14F-4D97-AF65-F5344CB8AC3E}">
        <p14:creationId xmlns:p14="http://schemas.microsoft.com/office/powerpoint/2010/main" val="2031209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US" sz="1200" b="0" i="0" u="none" strike="noStrike" kern="1200" baseline="0" dirty="0" smtClean="0">
                <a:solidFill>
                  <a:schemeClr val="tx1"/>
                </a:solidFill>
                <a:latin typeface="+mn-lt"/>
                <a:ea typeface="+mn-ea"/>
                <a:cs typeface="+mn-cs"/>
              </a:rPr>
              <a:t>The bipolar transistor enjoyed nearly three decades as the device of choice in the design of both discrete and integrated circuits.</a:t>
            </a:r>
            <a:endParaRPr lang="en-US" dirty="0" smtClean="0"/>
          </a:p>
          <a:p>
            <a:r>
              <a:rPr lang="en-US" dirty="0" smtClean="0"/>
              <a:t>Although the MOSFET had been known very early on, it was not until the 1970s and 1980s that it became a serious competitor to the BJT. By 2009, the MOSFET was undoubtedly the most widely used electronic device, and CMOS technology the technology of choice in the design of integrated circuits. Nevertheless, the BJT remains a significant device that excels in certain applications. For instance, the reliability of BJT circuits under severe environmental conditions makes them the dominant device in certain automotive applications.</a:t>
            </a:r>
          </a:p>
        </p:txBody>
      </p:sp>
      <p:sp>
        <p:nvSpPr>
          <p:cNvPr id="65540"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B27ABF3B-1CAD-479E-818C-40C9B5FFD291}" type="slidenum">
              <a:rPr lang="en-US" sz="1200" smtClean="0">
                <a:latin typeface="Arial" charset="0"/>
              </a:rPr>
              <a:pPr eaLnBrk="1" hangingPunct="1"/>
              <a:t>4</a:t>
            </a:fld>
            <a:endParaRPr lang="en-US" sz="1200" smtClean="0">
              <a:latin typeface="Arial" charset="0"/>
            </a:endParaRPr>
          </a:p>
        </p:txBody>
      </p:sp>
    </p:spTree>
    <p:extLst>
      <p:ext uri="{BB962C8B-B14F-4D97-AF65-F5344CB8AC3E}">
        <p14:creationId xmlns:p14="http://schemas.microsoft.com/office/powerpoint/2010/main" val="3084549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BJT is still the preferred device in very demanding analog circuit applications, both integrated and discrete. This is especially true in very-high-frequency applications, such as radio-frequency (RF) circuits for wireless systems. A very-high-speed digital logic-circuit family based on bipolar transistors, namely, emitter-coupled logic, is still in use. </a:t>
            </a:r>
          </a:p>
          <a:p>
            <a:r>
              <a:rPr lang="en-US" dirty="0" smtClean="0"/>
              <a:t>Finally, bipolar transistors can be combined with MOSFETs to create innovative circuits that take advantage of the high-input-impedance and low-power operation of MOSFETs and the very-high-frequency operation and high-current-driving capability of bipolar transistors. The resulting technology is known as </a:t>
            </a:r>
            <a:r>
              <a:rPr lang="en-US" dirty="0" err="1" smtClean="0"/>
              <a:t>BiCMOS</a:t>
            </a:r>
            <a:r>
              <a:rPr lang="en-US" dirty="0" smtClean="0"/>
              <a:t>.</a:t>
            </a:r>
            <a:endParaRPr lang="en-US" dirty="0"/>
          </a:p>
        </p:txBody>
      </p:sp>
      <p:sp>
        <p:nvSpPr>
          <p:cNvPr id="4" name="Slide Number Placeholder 3"/>
          <p:cNvSpPr>
            <a:spLocks noGrp="1"/>
          </p:cNvSpPr>
          <p:nvPr>
            <p:ph type="sldNum" sz="quarter" idx="10"/>
          </p:nvPr>
        </p:nvSpPr>
        <p:spPr/>
        <p:txBody>
          <a:bodyPr/>
          <a:lstStyle/>
          <a:p>
            <a:fld id="{36433640-8DC7-4168-B62E-4AE3787483BC}" type="slidenum">
              <a:rPr lang="en-US" smtClean="0"/>
              <a:t>5</a:t>
            </a:fld>
            <a:endParaRPr lang="en-US"/>
          </a:p>
        </p:txBody>
      </p:sp>
    </p:spTree>
    <p:extLst>
      <p:ext uri="{BB962C8B-B14F-4D97-AF65-F5344CB8AC3E}">
        <p14:creationId xmlns:p14="http://schemas.microsoft.com/office/powerpoint/2010/main" val="35765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transistor consists of two </a:t>
            </a:r>
            <a:r>
              <a:rPr lang="en-US" sz="1200" b="0" i="1" u="none" strike="noStrike" kern="1200" baseline="0" dirty="0" err="1" smtClean="0">
                <a:solidFill>
                  <a:schemeClr val="tx1"/>
                </a:solidFill>
                <a:latin typeface="+mn-lt"/>
                <a:ea typeface="+mn-ea"/>
                <a:cs typeface="+mn-cs"/>
              </a:rPr>
              <a:t>pn</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junctions, the </a:t>
            </a:r>
            <a:r>
              <a:rPr lang="en-US" sz="1200" b="1" i="0" u="none" strike="noStrike" kern="1200" baseline="0" dirty="0" smtClean="0">
                <a:solidFill>
                  <a:schemeClr val="tx1"/>
                </a:solidFill>
                <a:latin typeface="+mn-lt"/>
                <a:ea typeface="+mn-ea"/>
                <a:cs typeface="+mn-cs"/>
              </a:rPr>
              <a:t>emitter–base junction </a:t>
            </a:r>
            <a:r>
              <a:rPr lang="en-US" sz="1200" b="0" i="0" u="none" strike="noStrike" kern="1200" baseline="0" dirty="0" smtClean="0">
                <a:solidFill>
                  <a:schemeClr val="tx1"/>
                </a:solidFill>
                <a:latin typeface="+mn-lt"/>
                <a:ea typeface="+mn-ea"/>
                <a:cs typeface="+mn-cs"/>
              </a:rPr>
              <a:t>(EBJ) and the </a:t>
            </a:r>
            <a:r>
              <a:rPr lang="en-US" sz="1200" b="1" i="0" u="none" strike="noStrike" kern="1200" baseline="0" dirty="0" smtClean="0">
                <a:solidFill>
                  <a:schemeClr val="tx1"/>
                </a:solidFill>
                <a:latin typeface="+mn-lt"/>
                <a:ea typeface="+mn-ea"/>
                <a:cs typeface="+mn-cs"/>
              </a:rPr>
              <a:t>collector–base junction </a:t>
            </a:r>
            <a:r>
              <a:rPr lang="en-US" sz="1200" b="0" i="0" u="none" strike="noStrike" kern="1200" baseline="0" dirty="0" smtClean="0">
                <a:solidFill>
                  <a:schemeClr val="tx1"/>
                </a:solidFill>
                <a:latin typeface="+mn-lt"/>
                <a:ea typeface="+mn-ea"/>
                <a:cs typeface="+mn-cs"/>
              </a:rPr>
              <a:t>(CBJ). </a:t>
            </a:r>
          </a:p>
          <a:p>
            <a:r>
              <a:rPr lang="en-US" sz="1200" b="0" i="0" u="none" strike="noStrike" kern="1200" baseline="0" dirty="0" smtClean="0">
                <a:solidFill>
                  <a:schemeClr val="tx1"/>
                </a:solidFill>
                <a:latin typeface="+mn-lt"/>
                <a:ea typeface="+mn-ea"/>
                <a:cs typeface="+mn-cs"/>
              </a:rPr>
              <a:t>Depending on the bias condition (forward or reverse) of each of these junctions, different modes of operation of the BJT are obtained, as shown in Table 6.1</a:t>
            </a:r>
            <a:endParaRPr lang="en-US" dirty="0"/>
          </a:p>
        </p:txBody>
      </p:sp>
      <p:sp>
        <p:nvSpPr>
          <p:cNvPr id="4" name="Slide Number Placeholder 3"/>
          <p:cNvSpPr>
            <a:spLocks noGrp="1"/>
          </p:cNvSpPr>
          <p:nvPr>
            <p:ph type="sldNum" sz="quarter" idx="10"/>
          </p:nvPr>
        </p:nvSpPr>
        <p:spPr/>
        <p:txBody>
          <a:bodyPr/>
          <a:lstStyle/>
          <a:p>
            <a:fld id="{36433640-8DC7-4168-B62E-4AE3787483BC}" type="slidenum">
              <a:rPr lang="en-US" smtClean="0"/>
              <a:t>8</a:t>
            </a:fld>
            <a:endParaRPr lang="en-US"/>
          </a:p>
        </p:txBody>
      </p:sp>
    </p:spTree>
    <p:extLst>
      <p:ext uri="{BB962C8B-B14F-4D97-AF65-F5344CB8AC3E}">
        <p14:creationId xmlns:p14="http://schemas.microsoft.com/office/powerpoint/2010/main" val="33405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US" smtClean="0"/>
              <a:t>Note that this is normally implemented by doping regions on the surface of a silicon chip</a:t>
            </a:r>
          </a:p>
        </p:txBody>
      </p:sp>
      <p:sp>
        <p:nvSpPr>
          <p:cNvPr id="67588"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DE37E5F0-E7FA-4790-8607-6A3150B68EC3}" type="slidenum">
              <a:rPr lang="en-US" sz="1200" smtClean="0">
                <a:latin typeface="Arial" charset="0"/>
              </a:rPr>
              <a:pPr eaLnBrk="1" hangingPunct="1"/>
              <a:t>9</a:t>
            </a:fld>
            <a:endParaRPr lang="en-US" sz="1200" smtClean="0">
              <a:latin typeface="Arial" charset="0"/>
            </a:endParaRPr>
          </a:p>
        </p:txBody>
      </p:sp>
    </p:spTree>
    <p:extLst>
      <p:ext uri="{BB962C8B-B14F-4D97-AF65-F5344CB8AC3E}">
        <p14:creationId xmlns:p14="http://schemas.microsoft.com/office/powerpoint/2010/main" val="835766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r>
              <a:rPr lang="en-US" dirty="0" smtClean="0"/>
              <a:t>It is two diodes back to back with a narrow base region in common.</a:t>
            </a:r>
          </a:p>
          <a:p>
            <a:r>
              <a:rPr lang="en-US" sz="1200" b="0" i="0" u="none" strike="noStrike" kern="1200" baseline="0" dirty="0" smtClean="0">
                <a:solidFill>
                  <a:schemeClr val="tx1"/>
                </a:solidFill>
                <a:latin typeface="+mn-lt"/>
                <a:ea typeface="+mn-ea"/>
                <a:cs typeface="+mn-cs"/>
              </a:rPr>
              <a:t>As we will see shortly, charge carriers of both polarities—that is, electrons and holes— participate in the current-conduction process in a bipolar transistor, which is the reason for the name </a:t>
            </a:r>
            <a:r>
              <a:rPr lang="en-US" sz="1200" b="0" i="1" u="none" strike="noStrike" kern="1200" baseline="0" dirty="0" smtClean="0">
                <a:solidFill>
                  <a:schemeClr val="tx1"/>
                </a:solidFill>
                <a:latin typeface="+mn-lt"/>
                <a:ea typeface="+mn-ea"/>
                <a:cs typeface="+mn-cs"/>
              </a:rPr>
              <a:t>bipolar</a:t>
            </a:r>
            <a:r>
              <a:rPr lang="en-US" sz="1200" b="0" i="0" u="none" strike="noStrike" kern="1200" baseline="0" dirty="0" smtClean="0">
                <a:solidFill>
                  <a:schemeClr val="tx1"/>
                </a:solidFill>
                <a:latin typeface="+mn-lt"/>
                <a:ea typeface="+mn-ea"/>
                <a:cs typeface="+mn-cs"/>
              </a:rPr>
              <a:t>.</a:t>
            </a:r>
          </a:p>
          <a:p>
            <a:endParaRPr lang="en-US" dirty="0" smtClean="0"/>
          </a:p>
        </p:txBody>
      </p:sp>
      <p:sp>
        <p:nvSpPr>
          <p:cNvPr id="66564" name="Slide Number Placeholder 3"/>
          <p:cNvSpPr>
            <a:spLocks noGrp="1"/>
          </p:cNvSpPr>
          <p:nvPr>
            <p:ph type="sldNum" sz="quarter" idx="5"/>
          </p:nvPr>
        </p:nvSpPr>
        <p:spPr>
          <a:noFill/>
        </p:spPr>
        <p:txBody>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463B2E57-947E-4456-8047-2A81A08B7B54}" type="slidenum">
              <a:rPr lang="en-US" sz="1200" smtClean="0">
                <a:latin typeface="Arial" charset="0"/>
              </a:rPr>
              <a:pPr eaLnBrk="1" hangingPunct="1"/>
              <a:t>10</a:t>
            </a:fld>
            <a:endParaRPr lang="en-US" sz="1200" smtClean="0">
              <a:latin typeface="Arial" charset="0"/>
            </a:endParaRPr>
          </a:p>
        </p:txBody>
      </p:sp>
    </p:spTree>
    <p:extLst>
      <p:ext uri="{BB962C8B-B14F-4D97-AF65-F5344CB8AC3E}">
        <p14:creationId xmlns:p14="http://schemas.microsoft.com/office/powerpoint/2010/main" val="270145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VBE causes the p-type base to be higher in potential than the n-type emitter, thus forward-biasing the emitter–base junction. The collector–base voltage VCB causes the n-type collector to be at a higher potential than the p-type base, thus reverse-biasing the collector–base junction.</a:t>
            </a:r>
            <a:endParaRPr lang="en-US" dirty="0"/>
          </a:p>
        </p:txBody>
      </p:sp>
      <p:sp>
        <p:nvSpPr>
          <p:cNvPr id="4" name="Slide Number Placeholder 3"/>
          <p:cNvSpPr>
            <a:spLocks noGrp="1"/>
          </p:cNvSpPr>
          <p:nvPr>
            <p:ph type="sldNum" sz="quarter" idx="10"/>
          </p:nvPr>
        </p:nvSpPr>
        <p:spPr/>
        <p:txBody>
          <a:bodyPr/>
          <a:lstStyle/>
          <a:p>
            <a:fld id="{36433640-8DC7-4168-B62E-4AE3787483BC}" type="slidenum">
              <a:rPr lang="en-US" smtClean="0"/>
              <a:t>12</a:t>
            </a:fld>
            <a:endParaRPr lang="en-US"/>
          </a:p>
        </p:txBody>
      </p:sp>
    </p:spTree>
    <p:extLst>
      <p:ext uri="{BB962C8B-B14F-4D97-AF65-F5344CB8AC3E}">
        <p14:creationId xmlns:p14="http://schemas.microsoft.com/office/powerpoint/2010/main" val="316920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Because </a:t>
            </a:r>
            <a:r>
              <a:rPr lang="en-US" sz="1200" b="0" i="1" u="none" strike="noStrike" kern="1200" baseline="0" dirty="0" smtClean="0">
                <a:solidFill>
                  <a:schemeClr val="tx1"/>
                </a:solidFill>
                <a:latin typeface="+mn-lt"/>
                <a:ea typeface="+mn-ea"/>
                <a:cs typeface="+mn-cs"/>
              </a:rPr>
              <a:t>IS </a:t>
            </a:r>
            <a:r>
              <a:rPr lang="en-US" sz="1200" b="0" i="0" u="none" strike="noStrike" kern="1200" baseline="0" dirty="0" err="1" smtClean="0">
                <a:solidFill>
                  <a:schemeClr val="tx1"/>
                </a:solidFill>
                <a:latin typeface="+mn-lt"/>
                <a:ea typeface="+mn-ea"/>
                <a:cs typeface="+mn-cs"/>
              </a:rPr>
              <a:t>is</a:t>
            </a:r>
            <a:r>
              <a:rPr lang="en-US" sz="1200" b="0" i="0" u="none" strike="noStrike" kern="1200" baseline="0" dirty="0" smtClean="0">
                <a:solidFill>
                  <a:schemeClr val="tx1"/>
                </a:solidFill>
                <a:latin typeface="+mn-lt"/>
                <a:ea typeface="+mn-ea"/>
                <a:cs typeface="+mn-cs"/>
              </a:rPr>
              <a:t> proportional to ni^2, it is a strong function of temperature, approximately doubling for every 5°C rise in temperature. (For the dependence of ni^2 on temperature, refer to Eq. 3.37.)</a:t>
            </a:r>
          </a:p>
          <a:p>
            <a:r>
              <a:rPr lang="en-US" sz="1200" b="0" i="0" u="none" strike="noStrike" kern="1200" baseline="0" dirty="0" smtClean="0">
                <a:solidFill>
                  <a:schemeClr val="tx1"/>
                </a:solidFill>
                <a:latin typeface="+mn-lt"/>
                <a:ea typeface="+mn-ea"/>
                <a:cs typeface="+mn-cs"/>
              </a:rPr>
              <a:t>Since </a:t>
            </a:r>
            <a:r>
              <a:rPr lang="en-US" sz="1200" b="0" i="1" u="none" strike="noStrike" kern="1200" baseline="0" dirty="0" smtClean="0">
                <a:solidFill>
                  <a:schemeClr val="tx1"/>
                </a:solidFill>
                <a:latin typeface="+mn-lt"/>
                <a:ea typeface="+mn-ea"/>
                <a:cs typeface="+mn-cs"/>
              </a:rPr>
              <a:t>IS </a:t>
            </a:r>
            <a:r>
              <a:rPr lang="en-US" sz="1200" b="0" i="0" u="none" strike="noStrike" kern="1200" baseline="0" dirty="0" err="1" smtClean="0">
                <a:solidFill>
                  <a:schemeClr val="tx1"/>
                </a:solidFill>
                <a:latin typeface="+mn-lt"/>
                <a:ea typeface="+mn-ea"/>
                <a:cs typeface="+mn-cs"/>
              </a:rPr>
              <a:t>is</a:t>
            </a:r>
            <a:r>
              <a:rPr lang="en-US" sz="1200" b="0" i="0" u="none" strike="noStrike" kern="1200" baseline="0" dirty="0" smtClean="0">
                <a:solidFill>
                  <a:schemeClr val="tx1"/>
                </a:solidFill>
                <a:latin typeface="+mn-lt"/>
                <a:ea typeface="+mn-ea"/>
                <a:cs typeface="+mn-cs"/>
              </a:rPr>
              <a:t> directly proportional to the junction area (i.e., the device size), it will also be referred to as the </a:t>
            </a:r>
            <a:r>
              <a:rPr lang="en-US" sz="1200" b="1" i="0" u="none" strike="noStrike" kern="1200" baseline="0" dirty="0" smtClean="0">
                <a:solidFill>
                  <a:schemeClr val="tx1"/>
                </a:solidFill>
                <a:latin typeface="+mn-lt"/>
                <a:ea typeface="+mn-ea"/>
                <a:cs typeface="+mn-cs"/>
              </a:rPr>
              <a:t>scale current</a:t>
            </a:r>
            <a:r>
              <a:rPr lang="en-US" sz="1200" b="0" i="0" u="none" strike="noStrike" kern="1200" baseline="0" dirty="0" smtClean="0">
                <a:solidFill>
                  <a:schemeClr val="tx1"/>
                </a:solidFill>
                <a:latin typeface="+mn-lt"/>
                <a:ea typeface="+mn-ea"/>
                <a:cs typeface="+mn-cs"/>
              </a:rPr>
              <a:t>. Two transistors that are identical except that one has an EBJ area, say, twice that of the other will have saturation currents with that same ratio (i.e., 2). Thus for the same value of </a:t>
            </a:r>
            <a:r>
              <a:rPr lang="en-US" sz="1200" b="0" i="1" u="none" strike="noStrike" kern="1200" baseline="0" dirty="0" err="1" smtClean="0">
                <a:solidFill>
                  <a:schemeClr val="tx1"/>
                </a:solidFill>
                <a:latin typeface="+mn-lt"/>
                <a:ea typeface="+mn-ea"/>
                <a:cs typeface="+mn-cs"/>
              </a:rPr>
              <a:t>vBE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larger device will have a collector current twice that in the smaller device. This concept is frequently employed in integrated-circuit design.</a:t>
            </a:r>
            <a:endParaRPr lang="en-US" dirty="0"/>
          </a:p>
        </p:txBody>
      </p:sp>
      <p:sp>
        <p:nvSpPr>
          <p:cNvPr id="4" name="Slide Number Placeholder 3"/>
          <p:cNvSpPr>
            <a:spLocks noGrp="1"/>
          </p:cNvSpPr>
          <p:nvPr>
            <p:ph type="sldNum" sz="quarter" idx="10"/>
          </p:nvPr>
        </p:nvSpPr>
        <p:spPr/>
        <p:txBody>
          <a:bodyPr/>
          <a:lstStyle/>
          <a:p>
            <a:fld id="{36433640-8DC7-4168-B62E-4AE3787483BC}" type="slidenum">
              <a:rPr lang="en-US" smtClean="0"/>
              <a:t>14</a:t>
            </a:fld>
            <a:endParaRPr lang="en-US"/>
          </a:p>
        </p:txBody>
      </p:sp>
    </p:spTree>
    <p:extLst>
      <p:ext uri="{BB962C8B-B14F-4D97-AF65-F5344CB8AC3E}">
        <p14:creationId xmlns:p14="http://schemas.microsoft.com/office/powerpoint/2010/main" val="287515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Since the current that enters a transistor must leave it, it can be seen from Fig. 6.3 that the emitter current </a:t>
            </a:r>
            <a:r>
              <a:rPr lang="en-US" sz="1200" b="0" i="1" u="none" strike="noStrike" kern="1200" baseline="0" dirty="0" err="1" smtClean="0">
                <a:solidFill>
                  <a:schemeClr val="tx1"/>
                </a:solidFill>
                <a:latin typeface="+mn-lt"/>
                <a:ea typeface="+mn-ea"/>
                <a:cs typeface="+mn-cs"/>
              </a:rPr>
              <a:t>iE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equal to the sum of the collector current </a:t>
            </a:r>
            <a:r>
              <a:rPr lang="en-US" sz="1200" b="0" i="1" u="none" strike="noStrike" kern="1200" baseline="0" dirty="0" err="1" smtClean="0">
                <a:solidFill>
                  <a:schemeClr val="tx1"/>
                </a:solidFill>
                <a:latin typeface="+mn-lt"/>
                <a:ea typeface="+mn-ea"/>
                <a:cs typeface="+mn-cs"/>
              </a:rPr>
              <a:t>iC</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the ..Qb~43FCase current </a:t>
            </a:r>
            <a:r>
              <a:rPr lang="en-US" sz="1200" b="0" i="1" u="none" strike="noStrike" kern="1200" baseline="0" dirty="0" err="1" smtClean="0">
                <a:solidFill>
                  <a:schemeClr val="tx1"/>
                </a:solidFill>
                <a:latin typeface="+mn-lt"/>
                <a:ea typeface="+mn-ea"/>
                <a:cs typeface="+mn-cs"/>
              </a:rPr>
              <a:t>iB</a:t>
            </a:r>
            <a:r>
              <a:rPr lang="en-US" sz="1200" b="0" i="0" u="none" strike="noStrike" kern="1200" baseline="0" dirty="0" smtClean="0">
                <a:solidFill>
                  <a:schemeClr val="tx1"/>
                </a:solidFill>
                <a:latin typeface="+mn-lt"/>
                <a:ea typeface="+mn-ea"/>
                <a:cs typeface="+mn-cs"/>
              </a:rPr>
              <a:t>; that is,</a:t>
            </a:r>
            <a:endParaRPr lang="en-US" dirty="0"/>
          </a:p>
        </p:txBody>
      </p:sp>
      <p:sp>
        <p:nvSpPr>
          <p:cNvPr id="4" name="Slide Number Placeholder 3"/>
          <p:cNvSpPr>
            <a:spLocks noGrp="1"/>
          </p:cNvSpPr>
          <p:nvPr>
            <p:ph type="sldNum" sz="quarter" idx="10"/>
          </p:nvPr>
        </p:nvSpPr>
        <p:spPr/>
        <p:txBody>
          <a:bodyPr/>
          <a:lstStyle/>
          <a:p>
            <a:fld id="{36433640-8DC7-4168-B62E-4AE3787483BC}" type="slidenum">
              <a:rPr lang="en-US" smtClean="0"/>
              <a:t>17</a:t>
            </a:fld>
            <a:endParaRPr lang="en-US"/>
          </a:p>
        </p:txBody>
      </p:sp>
    </p:spTree>
    <p:extLst>
      <p:ext uri="{BB962C8B-B14F-4D97-AF65-F5344CB8AC3E}">
        <p14:creationId xmlns:p14="http://schemas.microsoft.com/office/powerpoint/2010/main" val="2834133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11EA86B-A4A3-49D4-A14A-23B9D49F9EE1}" type="datetime1">
              <a:rPr lang="en-US" smtClean="0"/>
              <a:t>11/25/2017</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480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D7D00-0011-43E4-9DCC-8538EE262956}" type="datetime1">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4832452"/>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D7D00-0011-43E4-9DCC-8538EE262956}" type="datetime1">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2819058"/>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D7D00-0011-43E4-9DCC-8538EE262956}" type="datetime1">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9288425"/>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D7D00-0011-43E4-9DCC-8538EE262956}" type="datetime1">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2320149"/>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D7D00-0011-43E4-9DCC-8538EE262956}" type="datetime1">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3600127"/>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D7D00-0011-43E4-9DCC-8538EE262956}" type="datetime1">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1416611"/>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09E91-9BBC-49E4-BDFB-7842936845CD}" type="datetime1">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5934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093C84-5CA3-4905-974B-E428DB4DAB77}" type="datetime1">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042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36576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2057400"/>
            <a:ext cx="43053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057400"/>
            <a:ext cx="43053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162447D-7774-4BBA-92ED-5A432A512E39}" type="slidenum">
              <a:rPr lang="en-US"/>
              <a:pPr>
                <a:defRPr/>
              </a:pPr>
              <a:t>‹#›</a:t>
            </a:fld>
            <a:endParaRPr lang="en-US"/>
          </a:p>
        </p:txBody>
      </p:sp>
    </p:spTree>
    <p:extLst>
      <p:ext uri="{BB962C8B-B14F-4D97-AF65-F5344CB8AC3E}">
        <p14:creationId xmlns:p14="http://schemas.microsoft.com/office/powerpoint/2010/main" val="271456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713585-1B64-47B1-902D-3A93004DE549}" type="datetime1">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7831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E1734-5E84-4500-9848-0DC63164010D}" type="datetime1">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5559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28001B-D41D-4AA7-BBDB-205B521248DF}" type="datetime1">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449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283974-7FB3-4F21-8747-FFA3DFE9D678}" type="datetime1">
              <a:rPr lang="en-US" smtClean="0"/>
              <a:t>11/25/2017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20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94A6B8-C5BD-4A36-AD0A-DB883436A838}" type="datetime1">
              <a:rPr lang="en-US" smtClean="0"/>
              <a:t>11/25/2017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008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D9224-4AAD-4EEB-8213-3C66817FE754}" type="datetime1">
              <a:rPr lang="en-US" smtClean="0"/>
              <a:t>11/25/2017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8591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2EEE8-FC9F-41DB-9719-B214E279A2CA}" type="datetime1">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589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8F641-7683-4EBD-8846-272F1AAE4A42}" type="datetime1">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803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8D7D00-0011-43E4-9DCC-8538EE262956}" type="datetime1">
              <a:rPr lang="en-US" smtClean="0"/>
              <a:t>11/25/2017</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365694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1" r:id="rId18"/>
  </p:sldLayoutIdLst>
  <p:hf hdr="0" ftr="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w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6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685800" y="233997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en-US" sz="4400" dirty="0"/>
              <a:t>Lecture 06</a:t>
            </a:r>
            <a:br>
              <a:rPr lang="en-US" sz="4400" dirty="0"/>
            </a:br>
            <a:r>
              <a:rPr lang="en-US" sz="4400" dirty="0"/>
              <a:t>Bipolar Junction </a:t>
            </a:r>
            <a:r>
              <a:rPr lang="en-US" sz="4400" dirty="0" smtClean="0"/>
              <a:t>Transistors (1)</a:t>
            </a:r>
            <a:endParaRPr lang="en-US" altLang="en-US" sz="4400" dirty="0" smtClean="0">
              <a:ln w="0"/>
              <a:effectLst>
                <a:outerShdw blurRad="38100" dist="19050" dir="2700000" algn="tl" rotWithShape="0">
                  <a:schemeClr val="dk1">
                    <a:alpha val="40000"/>
                  </a:schemeClr>
                </a:outerShdw>
              </a:effectLst>
            </a:endParaRPr>
          </a:p>
        </p:txBody>
      </p:sp>
      <p:sp>
        <p:nvSpPr>
          <p:cNvPr id="17411" name="Subtitle 2"/>
          <p:cNvSpPr txBox="1">
            <a:spLocks/>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Aft>
                <a:spcPct val="0"/>
              </a:spcAft>
              <a:buClrTx/>
              <a:buSzTx/>
              <a:buFont typeface="Arial" panose="020B0604020202020204" pitchFamily="34" charset="0"/>
              <a:buNone/>
            </a:pPr>
            <a:r>
              <a:rPr lang="en-US" altLang="en-US" sz="3200" dirty="0">
                <a:solidFill>
                  <a:schemeClr val="tx1"/>
                </a:solidFill>
                <a:latin typeface="Calibri" panose="020F0502020204030204" pitchFamily="34" charset="0"/>
              </a:rPr>
              <a:t>Prepared By</a:t>
            </a:r>
          </a:p>
          <a:p>
            <a:pPr algn="ctr" eaLnBrk="1" hangingPunct="1">
              <a:spcAft>
                <a:spcPct val="0"/>
              </a:spcAft>
              <a:buClrTx/>
              <a:buSzTx/>
              <a:buFont typeface="Arial" panose="020B0604020202020204" pitchFamily="34" charset="0"/>
              <a:buNone/>
            </a:pPr>
            <a:r>
              <a:rPr lang="en-US" altLang="en-US" sz="3200" dirty="0">
                <a:solidFill>
                  <a:schemeClr val="tx1"/>
                </a:solidFill>
                <a:latin typeface="Calibri" panose="020F0502020204030204" pitchFamily="34" charset="0"/>
              </a:rPr>
              <a:t>Dr. Eng. </a:t>
            </a:r>
            <a:r>
              <a:rPr lang="en-US" altLang="en-US" sz="3200" dirty="0" err="1">
                <a:solidFill>
                  <a:schemeClr val="tx1"/>
                </a:solidFill>
                <a:latin typeface="Calibri" panose="020F0502020204030204" pitchFamily="34" charset="0"/>
              </a:rPr>
              <a:t>Sherif</a:t>
            </a:r>
            <a:r>
              <a:rPr lang="en-US" altLang="en-US" sz="3200" dirty="0">
                <a:solidFill>
                  <a:schemeClr val="tx1"/>
                </a:solidFill>
                <a:latin typeface="Calibri" panose="020F0502020204030204" pitchFamily="34" charset="0"/>
              </a:rPr>
              <a:t> Hekal</a:t>
            </a:r>
          </a:p>
          <a:p>
            <a:pPr algn="ctr" eaLnBrk="1" hangingPunct="1">
              <a:spcAft>
                <a:spcPct val="0"/>
              </a:spcAft>
              <a:buClrTx/>
              <a:buSzTx/>
              <a:buFont typeface="Arial" panose="020B0604020202020204" pitchFamily="34" charset="0"/>
              <a:buNone/>
            </a:pPr>
            <a:r>
              <a:rPr lang="en-US" altLang="en-US" sz="3200" dirty="0">
                <a:solidFill>
                  <a:schemeClr val="tx1"/>
                </a:solidFill>
                <a:latin typeface="Calibri" panose="020F0502020204030204" pitchFamily="34" charset="0"/>
              </a:rPr>
              <a:t>Assistant Professor, CCE department</a:t>
            </a:r>
          </a:p>
        </p:txBody>
      </p:sp>
      <p:sp>
        <p:nvSpPr>
          <p:cNvPr id="17412" name="TextBox 2"/>
          <p:cNvSpPr txBox="1">
            <a:spLocks noChangeArrowheads="1"/>
          </p:cNvSpPr>
          <p:nvPr/>
        </p:nvSpPr>
        <p:spPr bwMode="auto">
          <a:xfrm>
            <a:off x="2068513" y="990600"/>
            <a:ext cx="5006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a:solidFill>
                  <a:srgbClr val="3B42D1"/>
                </a:solidFill>
              </a:rPr>
              <a:t>CCE201: Solid State Electronic Devices</a:t>
            </a:r>
            <a:endParaRPr lang="en-US" altLang="en-US" sz="2400">
              <a:solidFill>
                <a:srgbClr val="3B42D1"/>
              </a:solidFill>
            </a:endParaRPr>
          </a:p>
        </p:txBody>
      </p:sp>
      <p:sp>
        <p:nvSpPr>
          <p:cNvPr id="4" name="Date Placeholder 3"/>
          <p:cNvSpPr>
            <a:spLocks noGrp="1"/>
          </p:cNvSpPr>
          <p:nvPr>
            <p:ph type="dt" sz="half" idx="10"/>
          </p:nvPr>
        </p:nvSpPr>
        <p:spPr/>
        <p:txBody>
          <a:bodyPr/>
          <a:lstStyle/>
          <a:p>
            <a:pPr>
              <a:defRPr/>
            </a:pPr>
            <a:fld id="{DBEAC791-352C-4518-A095-44E60C187E2D}" type="datetime1">
              <a:rPr lang="en-US" altLang="en-US"/>
              <a:pPr>
                <a:defRPr/>
              </a:pPr>
              <a:t>11/25/2017</a:t>
            </a:fld>
            <a:endParaRPr lang="en-US" altLang="en-US"/>
          </a:p>
        </p:txBody>
      </p:sp>
      <p:sp>
        <p:nvSpPr>
          <p:cNvPr id="5" name="Footer Placeholder 4"/>
          <p:cNvSpPr>
            <a:spLocks noGrp="1"/>
          </p:cNvSpPr>
          <p:nvPr>
            <p:ph type="ftr" sz="quarter" idx="11"/>
          </p:nvPr>
        </p:nvSpPr>
        <p:spPr/>
        <p:txBody>
          <a:bodyPr/>
          <a:lstStyle/>
          <a:p>
            <a:pPr>
              <a:defRPr/>
            </a:pPr>
            <a:r>
              <a:rPr lang="en-US" altLang="en-US"/>
              <a:t>Lecture 01</a:t>
            </a:r>
          </a:p>
        </p:txBody>
      </p:sp>
      <p:sp>
        <p:nvSpPr>
          <p:cNvPr id="174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4C5BECC-D102-42EA-9E3A-DF3AC69B9854}" type="slidenum">
              <a:rPr lang="en-US" altLang="en-US" smtClean="0">
                <a:solidFill>
                  <a:srgbClr val="898989"/>
                </a:solidFill>
              </a:rPr>
              <a:pPr/>
              <a:t>1</a:t>
            </a:fld>
            <a:endParaRPr lang="en-US" altLang="en-US" smtClean="0">
              <a:solidFill>
                <a:srgbClr val="898989"/>
              </a:solidFill>
            </a:endParaRPr>
          </a:p>
        </p:txBody>
      </p:sp>
      <p:sp>
        <p:nvSpPr>
          <p:cNvPr id="17416" name="TextBox 8"/>
          <p:cNvSpPr txBox="1">
            <a:spLocks noChangeArrowheads="1"/>
          </p:cNvSpPr>
          <p:nvPr/>
        </p:nvSpPr>
        <p:spPr bwMode="auto">
          <a:xfrm>
            <a:off x="3041650" y="1428750"/>
            <a:ext cx="3060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dirty="0">
                <a:solidFill>
                  <a:srgbClr val="3B42D1"/>
                </a:solidFill>
              </a:rPr>
              <a:t>EEC223: Electronics (1)</a:t>
            </a:r>
            <a:endParaRPr lang="en-US" altLang="en-US" sz="2400" dirty="0">
              <a:solidFill>
                <a:srgbClr val="3B42D1"/>
              </a:solidFill>
            </a:endParaRPr>
          </a:p>
        </p:txBody>
      </p:sp>
    </p:spTree>
    <p:extLst>
      <p:ext uri="{BB962C8B-B14F-4D97-AF65-F5344CB8AC3E}">
        <p14:creationId xmlns:p14="http://schemas.microsoft.com/office/powerpoint/2010/main" val="4086901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z="3200" b="0" smtClean="0"/>
              <a:t>6.1.1. </a:t>
            </a:r>
            <a:r>
              <a:rPr lang="en-US" sz="3200" smtClean="0"/>
              <a:t>Simplified Structure and Modes of Operation</a:t>
            </a:r>
          </a:p>
        </p:txBody>
      </p:sp>
      <p:sp>
        <p:nvSpPr>
          <p:cNvPr id="7172" name="Rectangle 3"/>
          <p:cNvSpPr>
            <a:spLocks noGrp="1" noChangeArrowheads="1"/>
          </p:cNvSpPr>
          <p:nvPr>
            <p:ph idx="1"/>
          </p:nvPr>
        </p:nvSpPr>
        <p:spPr>
          <a:xfrm>
            <a:off x="1176866" y="2332037"/>
            <a:ext cx="6916473" cy="2366667"/>
          </a:xfrm>
        </p:spPr>
        <p:txBody>
          <a:bodyPr>
            <a:normAutofit/>
          </a:bodyPr>
          <a:lstStyle/>
          <a:p>
            <a:pPr eaLnBrk="1" hangingPunct="1">
              <a:spcBef>
                <a:spcPts val="0"/>
              </a:spcBef>
            </a:pPr>
            <a:r>
              <a:rPr lang="en-US" sz="2000" dirty="0" smtClean="0"/>
              <a:t>Transistor consists of </a:t>
            </a:r>
            <a:r>
              <a:rPr lang="en-US" sz="2000" dirty="0" smtClean="0">
                <a:solidFill>
                  <a:srgbClr val="FF0000"/>
                </a:solidFill>
              </a:rPr>
              <a:t>two </a:t>
            </a:r>
            <a:r>
              <a:rPr lang="en-US" sz="2000" i="1" dirty="0" err="1" smtClean="0">
                <a:solidFill>
                  <a:srgbClr val="FF0000"/>
                </a:solidFill>
              </a:rPr>
              <a:t>pn</a:t>
            </a:r>
            <a:r>
              <a:rPr lang="en-US" sz="2000" dirty="0" smtClean="0">
                <a:solidFill>
                  <a:srgbClr val="FF0000"/>
                </a:solidFill>
              </a:rPr>
              <a:t>-junctions:</a:t>
            </a:r>
          </a:p>
          <a:p>
            <a:pPr lvl="1" eaLnBrk="1" hangingPunct="1">
              <a:spcBef>
                <a:spcPts val="0"/>
              </a:spcBef>
            </a:pPr>
            <a:r>
              <a:rPr lang="en-US" b="1" dirty="0" smtClean="0">
                <a:solidFill>
                  <a:srgbClr val="3333FF"/>
                </a:solidFill>
              </a:rPr>
              <a:t>emitter-base</a:t>
            </a:r>
            <a:r>
              <a:rPr lang="en-US" dirty="0" smtClean="0"/>
              <a:t> junction (EBJ)</a:t>
            </a:r>
          </a:p>
          <a:p>
            <a:pPr lvl="1" eaLnBrk="1" hangingPunct="1">
              <a:spcBef>
                <a:spcPts val="0"/>
              </a:spcBef>
            </a:pPr>
            <a:r>
              <a:rPr lang="en-US" b="1" dirty="0" smtClean="0">
                <a:solidFill>
                  <a:srgbClr val="3333FF"/>
                </a:solidFill>
              </a:rPr>
              <a:t>collector-base</a:t>
            </a:r>
            <a:r>
              <a:rPr lang="en-US" dirty="0" smtClean="0"/>
              <a:t> junction (CBJ)</a:t>
            </a:r>
          </a:p>
          <a:p>
            <a:pPr eaLnBrk="1" hangingPunct="1">
              <a:spcBef>
                <a:spcPts val="0"/>
              </a:spcBef>
            </a:pPr>
            <a:r>
              <a:rPr lang="en-US" sz="2000" dirty="0" smtClean="0"/>
              <a:t>Operating </a:t>
            </a:r>
            <a:r>
              <a:rPr lang="en-US" sz="2000" dirty="0" smtClean="0">
                <a:solidFill>
                  <a:srgbClr val="FF0000"/>
                </a:solidFill>
              </a:rPr>
              <a:t>mode</a:t>
            </a:r>
            <a:r>
              <a:rPr lang="en-US" sz="2000" dirty="0" smtClean="0"/>
              <a:t> depends on biasing.</a:t>
            </a:r>
          </a:p>
          <a:p>
            <a:pPr lvl="1" eaLnBrk="1" hangingPunct="1">
              <a:spcBef>
                <a:spcPts val="0"/>
              </a:spcBef>
            </a:pPr>
            <a:r>
              <a:rPr lang="en-US" b="1" dirty="0" smtClean="0">
                <a:solidFill>
                  <a:srgbClr val="3333FF"/>
                </a:solidFill>
              </a:rPr>
              <a:t>active </a:t>
            </a:r>
            <a:r>
              <a:rPr lang="en-US" dirty="0" smtClean="0"/>
              <a:t>mode – used for amplification</a:t>
            </a:r>
          </a:p>
          <a:p>
            <a:pPr lvl="1" eaLnBrk="1" hangingPunct="1">
              <a:spcBef>
                <a:spcPts val="0"/>
              </a:spcBef>
            </a:pPr>
            <a:r>
              <a:rPr lang="en-US" b="1" dirty="0" smtClean="0">
                <a:solidFill>
                  <a:srgbClr val="3333FF"/>
                </a:solidFill>
              </a:rPr>
              <a:t>cutoff</a:t>
            </a:r>
            <a:r>
              <a:rPr lang="en-US" dirty="0" smtClean="0"/>
              <a:t> and </a:t>
            </a:r>
            <a:r>
              <a:rPr lang="en-US" b="1" dirty="0" smtClean="0">
                <a:solidFill>
                  <a:srgbClr val="3333FF"/>
                </a:solidFill>
              </a:rPr>
              <a:t>saturation</a:t>
            </a:r>
            <a:r>
              <a:rPr lang="en-US" dirty="0" smtClean="0"/>
              <a:t> modes – used for switching.</a:t>
            </a:r>
          </a:p>
        </p:txBody>
      </p:sp>
      <p:sp>
        <p:nvSpPr>
          <p:cNvPr id="2" name="Date Placeholder 1"/>
          <p:cNvSpPr>
            <a:spLocks noGrp="1"/>
          </p:cNvSpPr>
          <p:nvPr>
            <p:ph type="dt" sz="half" idx="10"/>
          </p:nvPr>
        </p:nvSpPr>
        <p:spPr/>
        <p:txBody>
          <a:bodyPr/>
          <a:lstStyle/>
          <a:p>
            <a:fld id="{57289D6F-83CB-4D0C-86A4-8AFB42AED7B2}"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26" y="4698704"/>
            <a:ext cx="7034213" cy="151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84961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713585-1B64-47B1-902D-3A93004DE549}"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717" y="2590800"/>
            <a:ext cx="6645884" cy="285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537859" y="92962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6.1. Device Structure and Physical Operation</a:t>
            </a:r>
          </a:p>
        </p:txBody>
      </p:sp>
    </p:spTree>
    <p:extLst>
      <p:ext uri="{BB962C8B-B14F-4D97-AF65-F5344CB8AC3E}">
        <p14:creationId xmlns:p14="http://schemas.microsoft.com/office/powerpoint/2010/main" val="18439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pPr eaLnBrk="1" hangingPunct="1"/>
            <a:r>
              <a:rPr lang="en-US" sz="2800" b="0" dirty="0" smtClean="0"/>
              <a:t>6.1.2.</a:t>
            </a:r>
            <a:r>
              <a:rPr lang="en-US" sz="2800" dirty="0" smtClean="0"/>
              <a:t> Operation of the </a:t>
            </a:r>
            <a:r>
              <a:rPr lang="en-US" sz="2800" b="0" i="1" dirty="0" err="1" smtClean="0"/>
              <a:t>npn</a:t>
            </a:r>
            <a:r>
              <a:rPr lang="en-US" sz="2800" b="0" i="1" dirty="0" smtClean="0"/>
              <a:t>-</a:t>
            </a:r>
            <a:r>
              <a:rPr lang="en-US" sz="2800" dirty="0" smtClean="0"/>
              <a:t>Transistor in the Active Mode</a:t>
            </a:r>
          </a:p>
        </p:txBody>
      </p:sp>
      <p:sp>
        <p:nvSpPr>
          <p:cNvPr id="11268" name="Rectangle 3"/>
          <p:cNvSpPr>
            <a:spLocks noGrp="1" noChangeArrowheads="1"/>
          </p:cNvSpPr>
          <p:nvPr>
            <p:ph idx="1"/>
          </p:nvPr>
        </p:nvSpPr>
        <p:spPr>
          <a:xfrm>
            <a:off x="838200" y="2514600"/>
            <a:ext cx="2819400" cy="3657600"/>
          </a:xfrm>
        </p:spPr>
        <p:txBody>
          <a:bodyPr>
            <a:normAutofit/>
          </a:bodyPr>
          <a:lstStyle/>
          <a:p>
            <a:pPr eaLnBrk="1" hangingPunct="1"/>
            <a:r>
              <a:rPr lang="en-US" sz="2000" dirty="0" smtClean="0"/>
              <a:t>Active mode is the </a:t>
            </a:r>
            <a:r>
              <a:rPr lang="en-US" sz="2000" dirty="0" smtClean="0">
                <a:solidFill>
                  <a:srgbClr val="FF0000"/>
                </a:solidFill>
              </a:rPr>
              <a:t>“most important.”</a:t>
            </a:r>
          </a:p>
          <a:p>
            <a:pPr eaLnBrk="1" hangingPunct="1"/>
            <a:r>
              <a:rPr lang="en-US" sz="2000" dirty="0" smtClean="0">
                <a:solidFill>
                  <a:srgbClr val="FF0000"/>
                </a:solidFill>
              </a:rPr>
              <a:t>Two external voltage sources</a:t>
            </a:r>
            <a:r>
              <a:rPr lang="en-US" sz="2000" dirty="0" smtClean="0"/>
              <a:t> are required for biasing to achieve it.</a:t>
            </a:r>
          </a:p>
          <a:p>
            <a:pPr eaLnBrk="1" hangingPunct="1"/>
            <a:r>
              <a:rPr lang="en-US" sz="2000" dirty="0" smtClean="0"/>
              <a:t>Refer to </a:t>
            </a:r>
            <a:r>
              <a:rPr lang="en-US" sz="2000" dirty="0" smtClean="0">
                <a:solidFill>
                  <a:srgbClr val="FF0000"/>
                </a:solidFill>
              </a:rPr>
              <a:t>Figure 6.3.</a:t>
            </a:r>
          </a:p>
          <a:p>
            <a:pPr eaLnBrk="1" hangingPunct="1"/>
            <a:endParaRPr lang="en-US" sz="2000" dirty="0" smtClean="0">
              <a:solidFill>
                <a:srgbClr val="FF0000"/>
              </a:solidFill>
            </a:endParaRPr>
          </a:p>
        </p:txBody>
      </p:sp>
      <p:sp>
        <p:nvSpPr>
          <p:cNvPr id="2" name="Date Placeholder 1"/>
          <p:cNvSpPr>
            <a:spLocks noGrp="1"/>
          </p:cNvSpPr>
          <p:nvPr>
            <p:ph type="dt" sz="half" idx="10"/>
          </p:nvPr>
        </p:nvSpPr>
        <p:spPr/>
        <p:txBody>
          <a:bodyPr/>
          <a:lstStyle/>
          <a:p>
            <a:fld id="{5E11257F-E220-4C7F-B3E6-EA71FA5C72A9}"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pic>
        <p:nvPicPr>
          <p:cNvPr id="11269" name="Picture 6" descr="se06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606100"/>
            <a:ext cx="4419600" cy="249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4"/>
          <p:cNvSpPr>
            <a:spLocks noChangeArrowheads="1"/>
          </p:cNvSpPr>
          <p:nvPr/>
        </p:nvSpPr>
        <p:spPr bwMode="auto">
          <a:xfrm>
            <a:off x="3429000" y="5222749"/>
            <a:ext cx="4724400"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b="1" dirty="0"/>
              <a:t>Figure 6.3: </a:t>
            </a:r>
            <a:r>
              <a:rPr lang="en-US" sz="1400" dirty="0"/>
              <a:t>Current flow in an </a:t>
            </a:r>
            <a:r>
              <a:rPr lang="en-US" sz="1400" i="1" dirty="0" err="1"/>
              <a:t>npn</a:t>
            </a:r>
            <a:r>
              <a:rPr lang="en-US" sz="1400" i="1" dirty="0"/>
              <a:t> </a:t>
            </a:r>
            <a:r>
              <a:rPr lang="en-US" sz="1400" dirty="0"/>
              <a:t>transistor biased to operate in the active mode. (Reverse current components due to drift of thermally generated minority carriers are not shown.)</a:t>
            </a:r>
          </a:p>
        </p:txBody>
      </p:sp>
    </p:spTree>
    <p:extLst>
      <p:ext uri="{BB962C8B-B14F-4D97-AF65-F5344CB8AC3E}">
        <p14:creationId xmlns:p14="http://schemas.microsoft.com/office/powerpoint/2010/main" val="123051519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767446" y="609600"/>
            <a:ext cx="7010400" cy="1295400"/>
          </a:xfrm>
        </p:spPr>
        <p:txBody>
          <a:bodyPr/>
          <a:lstStyle/>
          <a:p>
            <a:pPr eaLnBrk="1" hangingPunct="1"/>
            <a:r>
              <a:rPr lang="en-US" sz="3200" dirty="0" smtClean="0"/>
              <a:t>The Collector Current</a:t>
            </a:r>
          </a:p>
        </p:txBody>
      </p:sp>
      <p:sp>
        <p:nvSpPr>
          <p:cNvPr id="19460" name="Rectangle 3"/>
          <p:cNvSpPr>
            <a:spLocks noGrp="1" noChangeArrowheads="1"/>
          </p:cNvSpPr>
          <p:nvPr>
            <p:ph type="body" sz="half" idx="1"/>
          </p:nvPr>
        </p:nvSpPr>
        <p:spPr>
          <a:xfrm>
            <a:off x="769721" y="2133600"/>
            <a:ext cx="3756025" cy="3581400"/>
          </a:xfrm>
          <a:solidFill>
            <a:schemeClr val="bg1"/>
          </a:solidFill>
        </p:spPr>
        <p:txBody>
          <a:bodyPr>
            <a:normAutofit/>
          </a:bodyPr>
          <a:lstStyle/>
          <a:p>
            <a:pPr eaLnBrk="1" hangingPunct="1"/>
            <a:r>
              <a:rPr lang="en-US" sz="2000" dirty="0" smtClean="0"/>
              <a:t>It is observed that </a:t>
            </a:r>
            <a:r>
              <a:rPr lang="en-US" sz="2000" dirty="0" smtClean="0">
                <a:solidFill>
                  <a:srgbClr val="FF0000"/>
                </a:solidFill>
              </a:rPr>
              <a:t>most diffusing electrons will reach boundary of collector-base</a:t>
            </a:r>
            <a:r>
              <a:rPr lang="en-US" sz="2000" dirty="0" smtClean="0"/>
              <a:t> depletion region.</a:t>
            </a:r>
          </a:p>
          <a:p>
            <a:pPr eaLnBrk="1" hangingPunct="1"/>
            <a:r>
              <a:rPr lang="en-US" sz="2000" dirty="0" smtClean="0"/>
              <a:t>Because collector is more positive than base, these </a:t>
            </a:r>
            <a:r>
              <a:rPr lang="en-US" sz="2000" dirty="0" smtClean="0">
                <a:solidFill>
                  <a:srgbClr val="FF0000"/>
                </a:solidFill>
              </a:rPr>
              <a:t>electrons are swept into collector.</a:t>
            </a:r>
          </a:p>
          <a:p>
            <a:pPr lvl="1" eaLnBrk="1" hangingPunct="1"/>
            <a:r>
              <a:rPr lang="en-US" b="1" dirty="0" smtClean="0">
                <a:solidFill>
                  <a:srgbClr val="3333FF"/>
                </a:solidFill>
              </a:rPr>
              <a:t>collector current</a:t>
            </a:r>
            <a:r>
              <a:rPr lang="en-US" dirty="0" smtClean="0"/>
              <a:t> </a:t>
            </a:r>
            <a:r>
              <a:rPr lang="en-US" dirty="0" smtClean="0">
                <a:solidFill>
                  <a:srgbClr val="3333FF"/>
                </a:solidFill>
              </a:rPr>
              <a:t>(</a:t>
            </a:r>
            <a:r>
              <a:rPr lang="en-US" i="1" dirty="0" err="1" smtClean="0">
                <a:solidFill>
                  <a:srgbClr val="3333FF"/>
                </a:solidFill>
              </a:rPr>
              <a:t>i</a:t>
            </a:r>
            <a:r>
              <a:rPr lang="en-US" i="1" baseline="-25000" dirty="0" err="1" smtClean="0">
                <a:solidFill>
                  <a:srgbClr val="3333FF"/>
                </a:solidFill>
              </a:rPr>
              <a:t>C</a:t>
            </a:r>
            <a:r>
              <a:rPr lang="en-US" dirty="0" smtClean="0">
                <a:solidFill>
                  <a:srgbClr val="3333FF"/>
                </a:solidFill>
              </a:rPr>
              <a:t>) </a:t>
            </a:r>
            <a:r>
              <a:rPr lang="en-US" dirty="0" smtClean="0"/>
              <a:t>is approximately equal to </a:t>
            </a:r>
            <a:r>
              <a:rPr lang="en-US" i="1" dirty="0" smtClean="0"/>
              <a:t>I</a:t>
            </a:r>
            <a:r>
              <a:rPr lang="en-US" i="1" baseline="-25000" dirty="0" smtClean="0"/>
              <a:t>n</a:t>
            </a:r>
            <a:r>
              <a:rPr lang="en-US" dirty="0" smtClean="0"/>
              <a:t>.</a:t>
            </a:r>
          </a:p>
          <a:p>
            <a:pPr lvl="1" eaLnBrk="1" hangingPunct="1"/>
            <a:r>
              <a:rPr lang="en-US" i="1" dirty="0" err="1" smtClean="0"/>
              <a:t>i</a:t>
            </a:r>
            <a:r>
              <a:rPr lang="en-US" i="1" baseline="-25000" dirty="0" err="1" smtClean="0"/>
              <a:t>C</a:t>
            </a:r>
            <a:r>
              <a:rPr lang="en-US" dirty="0" smtClean="0"/>
              <a:t> = </a:t>
            </a:r>
            <a:r>
              <a:rPr lang="en-US" i="1" dirty="0" smtClean="0"/>
              <a:t>I</a:t>
            </a:r>
            <a:r>
              <a:rPr lang="en-US" i="1" baseline="-25000" dirty="0" smtClean="0"/>
              <a:t>n</a:t>
            </a:r>
            <a:endParaRPr lang="en-US" i="1" dirty="0" smtClean="0"/>
          </a:p>
        </p:txBody>
      </p:sp>
      <p:graphicFrame>
        <p:nvGraphicFramePr>
          <p:cNvPr id="19461" name="Object 4"/>
          <p:cNvGraphicFramePr>
            <a:graphicFrameLocks noGrp="1" noChangeAspect="1"/>
          </p:cNvGraphicFramePr>
          <p:nvPr>
            <p:ph sz="half" idx="2"/>
            <p:extLst>
              <p:ext uri="{D42A27DB-BD31-4B8C-83A1-F6EECF244321}">
                <p14:modId xmlns:p14="http://schemas.microsoft.com/office/powerpoint/2010/main" val="1137028522"/>
              </p:ext>
            </p:extLst>
          </p:nvPr>
        </p:nvGraphicFramePr>
        <p:xfrm>
          <a:off x="4504137" y="2133600"/>
          <a:ext cx="3935480" cy="3505200"/>
        </p:xfrm>
        <a:graphic>
          <a:graphicData uri="http://schemas.openxmlformats.org/presentationml/2006/ole">
            <mc:AlternateContent xmlns:mc="http://schemas.openxmlformats.org/markup-compatibility/2006">
              <mc:Choice xmlns:v="urn:schemas-microsoft-com:vml" Requires="v">
                <p:oleObj spid="_x0000_s6177" name="Equation" r:id="rId3" imgW="1739900" imgH="1549400" progId="Equation.DSMT4">
                  <p:embed/>
                </p:oleObj>
              </mc:Choice>
              <mc:Fallback>
                <p:oleObj name="Equation" r:id="rId3" imgW="1739900" imgH="1549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137" y="2133600"/>
                        <a:ext cx="3935480" cy="3505200"/>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C162447D-7774-4BBA-92ED-5A432A512E39}" type="slidenum">
              <a:rPr lang="en-US" smtClean="0"/>
              <a:pPr>
                <a:defRPr/>
              </a:pPr>
              <a:t>13</a:t>
            </a:fld>
            <a:endParaRPr lang="en-US"/>
          </a:p>
        </p:txBody>
      </p:sp>
    </p:spTree>
    <p:extLst>
      <p:ext uri="{BB962C8B-B14F-4D97-AF65-F5344CB8AC3E}">
        <p14:creationId xmlns:p14="http://schemas.microsoft.com/office/powerpoint/2010/main" val="187588490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z="3200" smtClean="0"/>
              <a:t>The Collector Current</a:t>
            </a:r>
          </a:p>
        </p:txBody>
      </p:sp>
      <p:sp>
        <p:nvSpPr>
          <p:cNvPr id="20484" name="Rectangle 3"/>
          <p:cNvSpPr>
            <a:spLocks noGrp="1" noChangeArrowheads="1"/>
          </p:cNvSpPr>
          <p:nvPr>
            <p:ph idx="1"/>
          </p:nvPr>
        </p:nvSpPr>
        <p:spPr/>
        <p:txBody>
          <a:bodyPr>
            <a:normAutofit fontScale="92500" lnSpcReduction="20000"/>
          </a:bodyPr>
          <a:lstStyle/>
          <a:p>
            <a:pPr eaLnBrk="1" hangingPunct="1"/>
            <a:r>
              <a:rPr lang="en-US" sz="2800" smtClean="0"/>
              <a:t>Magnitude of </a:t>
            </a:r>
            <a:r>
              <a:rPr lang="en-US" sz="2800" i="1" smtClean="0">
                <a:solidFill>
                  <a:srgbClr val="FF0000"/>
                </a:solidFill>
              </a:rPr>
              <a:t>i</a:t>
            </a:r>
            <a:r>
              <a:rPr lang="en-US" sz="2800" i="1" baseline="-25000" smtClean="0">
                <a:solidFill>
                  <a:srgbClr val="FF0000"/>
                </a:solidFill>
              </a:rPr>
              <a:t>C</a:t>
            </a:r>
            <a:r>
              <a:rPr lang="en-US" sz="2800" smtClean="0">
                <a:solidFill>
                  <a:srgbClr val="FF0000"/>
                </a:solidFill>
              </a:rPr>
              <a:t> is independent of </a:t>
            </a:r>
            <a:r>
              <a:rPr lang="en-US" sz="2800" i="1" smtClean="0">
                <a:solidFill>
                  <a:srgbClr val="FF0000"/>
                </a:solidFill>
              </a:rPr>
              <a:t>v</a:t>
            </a:r>
            <a:r>
              <a:rPr lang="en-US" sz="2800" i="1" baseline="-25000" smtClean="0">
                <a:solidFill>
                  <a:srgbClr val="FF0000"/>
                </a:solidFill>
              </a:rPr>
              <a:t>CB</a:t>
            </a:r>
            <a:r>
              <a:rPr lang="en-US" sz="2800" smtClean="0">
                <a:solidFill>
                  <a:srgbClr val="FF0000"/>
                </a:solidFill>
              </a:rPr>
              <a:t>.</a:t>
            </a:r>
          </a:p>
          <a:p>
            <a:pPr lvl="1" eaLnBrk="1" hangingPunct="1"/>
            <a:r>
              <a:rPr lang="en-US" sz="2800" smtClean="0"/>
              <a:t>As long as collector is positive, with respect to base.</a:t>
            </a:r>
          </a:p>
          <a:p>
            <a:pPr eaLnBrk="1" hangingPunct="1"/>
            <a:r>
              <a:rPr lang="en-US" sz="2800" b="1" smtClean="0">
                <a:solidFill>
                  <a:srgbClr val="3333FF"/>
                </a:solidFill>
              </a:rPr>
              <a:t>saturation current </a:t>
            </a:r>
            <a:r>
              <a:rPr lang="en-US" sz="2800" smtClean="0">
                <a:solidFill>
                  <a:srgbClr val="3333FF"/>
                </a:solidFill>
              </a:rPr>
              <a:t>(</a:t>
            </a:r>
            <a:r>
              <a:rPr lang="en-US" sz="2800" i="1" smtClean="0">
                <a:solidFill>
                  <a:srgbClr val="3333FF"/>
                </a:solidFill>
              </a:rPr>
              <a:t>I</a:t>
            </a:r>
            <a:r>
              <a:rPr lang="en-US" sz="2800" i="1" baseline="-25000" smtClean="0">
                <a:solidFill>
                  <a:srgbClr val="3333FF"/>
                </a:solidFill>
              </a:rPr>
              <a:t>S</a:t>
            </a:r>
            <a:r>
              <a:rPr lang="en-US" sz="2800" smtClean="0">
                <a:solidFill>
                  <a:srgbClr val="3333FF"/>
                </a:solidFill>
              </a:rPr>
              <a:t>)</a:t>
            </a:r>
            <a:r>
              <a:rPr lang="en-US" sz="2800" smtClean="0"/>
              <a:t> – is inversely proportional to </a:t>
            </a:r>
            <a:r>
              <a:rPr lang="en-US" sz="2800" i="1" smtClean="0"/>
              <a:t>W </a:t>
            </a:r>
            <a:r>
              <a:rPr lang="en-US" sz="2800" smtClean="0"/>
              <a:t>and directly proportional to area of EBJ.</a:t>
            </a:r>
          </a:p>
          <a:p>
            <a:pPr lvl="1" eaLnBrk="1" hangingPunct="1"/>
            <a:r>
              <a:rPr lang="en-US" sz="2800" smtClean="0"/>
              <a:t>Typically between </a:t>
            </a:r>
            <a:r>
              <a:rPr lang="en-US" sz="2800" smtClean="0">
                <a:solidFill>
                  <a:srgbClr val="FF0000"/>
                </a:solidFill>
              </a:rPr>
              <a:t>10</a:t>
            </a:r>
            <a:r>
              <a:rPr lang="en-US" sz="2800" baseline="30000" smtClean="0">
                <a:solidFill>
                  <a:srgbClr val="FF0000"/>
                </a:solidFill>
              </a:rPr>
              <a:t>-12</a:t>
            </a:r>
            <a:r>
              <a:rPr lang="en-US" sz="2800" smtClean="0">
                <a:solidFill>
                  <a:srgbClr val="FF0000"/>
                </a:solidFill>
              </a:rPr>
              <a:t> and 10</a:t>
            </a:r>
            <a:r>
              <a:rPr lang="en-US" sz="2800" baseline="30000" smtClean="0">
                <a:solidFill>
                  <a:srgbClr val="FF0000"/>
                </a:solidFill>
              </a:rPr>
              <a:t>-18</a:t>
            </a:r>
            <a:r>
              <a:rPr lang="en-US" sz="2800" i="1" smtClean="0">
                <a:solidFill>
                  <a:srgbClr val="FF0000"/>
                </a:solidFill>
              </a:rPr>
              <a:t>A</a:t>
            </a:r>
          </a:p>
          <a:p>
            <a:pPr lvl="1" eaLnBrk="1" hangingPunct="1"/>
            <a:r>
              <a:rPr lang="en-US" sz="2800" smtClean="0"/>
              <a:t>Also referred to as </a:t>
            </a:r>
            <a:r>
              <a:rPr lang="en-US" sz="2800" b="1" smtClean="0">
                <a:solidFill>
                  <a:srgbClr val="3333FF"/>
                </a:solidFill>
              </a:rPr>
              <a:t>scale current</a:t>
            </a:r>
            <a:r>
              <a:rPr lang="en-US" sz="2800" smtClean="0"/>
              <a:t>.</a:t>
            </a:r>
          </a:p>
          <a:p>
            <a:pPr lvl="1" eaLnBrk="1" hangingPunct="1"/>
            <a:endParaRPr lang="en-US" sz="2800" smtClean="0"/>
          </a:p>
          <a:p>
            <a:pPr eaLnBrk="1" hangingPunct="1"/>
            <a:endParaRPr lang="en-US" sz="2800" smtClean="0"/>
          </a:p>
        </p:txBody>
      </p:sp>
      <p:sp>
        <p:nvSpPr>
          <p:cNvPr id="2" name="Date Placeholder 1"/>
          <p:cNvSpPr>
            <a:spLocks noGrp="1"/>
          </p:cNvSpPr>
          <p:nvPr>
            <p:ph type="dt" sz="half" idx="10"/>
          </p:nvPr>
        </p:nvSpPr>
        <p:spPr/>
        <p:txBody>
          <a:bodyPr/>
          <a:lstStyle/>
          <a:p>
            <a:fld id="{6E189482-4AAD-4782-9B59-E240D923028F}"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77565117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2777959" y="685800"/>
            <a:ext cx="3657600" cy="1295400"/>
          </a:xfrm>
        </p:spPr>
        <p:txBody>
          <a:bodyPr/>
          <a:lstStyle/>
          <a:p>
            <a:pPr eaLnBrk="1" hangingPunct="1"/>
            <a:r>
              <a:rPr lang="en-US" sz="3200" dirty="0" smtClean="0"/>
              <a:t>The Base Current</a:t>
            </a:r>
          </a:p>
        </p:txBody>
      </p:sp>
      <p:graphicFrame>
        <p:nvGraphicFramePr>
          <p:cNvPr id="21509" name="Object 4"/>
          <p:cNvGraphicFramePr>
            <a:graphicFrameLocks noGrp="1" noChangeAspect="1"/>
          </p:cNvGraphicFramePr>
          <p:nvPr>
            <p:ph sz="half" idx="2"/>
            <p:extLst>
              <p:ext uri="{D42A27DB-BD31-4B8C-83A1-F6EECF244321}">
                <p14:modId xmlns:p14="http://schemas.microsoft.com/office/powerpoint/2010/main" val="359923778"/>
              </p:ext>
            </p:extLst>
          </p:nvPr>
        </p:nvGraphicFramePr>
        <p:xfrm>
          <a:off x="2757487" y="2133600"/>
          <a:ext cx="3871913" cy="3654869"/>
        </p:xfrm>
        <a:graphic>
          <a:graphicData uri="http://schemas.openxmlformats.org/presentationml/2006/ole">
            <mc:AlternateContent xmlns:mc="http://schemas.openxmlformats.org/markup-compatibility/2006">
              <mc:Choice xmlns:v="urn:schemas-microsoft-com:vml" Requires="v">
                <p:oleObj spid="_x0000_s7204" name="Equation" r:id="rId3" imgW="1130300" imgH="1066800" progId="Equation.DSMT4">
                  <p:embed/>
                </p:oleObj>
              </mc:Choice>
              <mc:Fallback>
                <p:oleObj name="Equation" r:id="rId3" imgW="1130300" imgH="1066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487" y="2133600"/>
                        <a:ext cx="3871913" cy="3654869"/>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C162447D-7774-4BBA-92ED-5A432A512E39}" type="slidenum">
              <a:rPr lang="en-US" smtClean="0"/>
              <a:pPr>
                <a:defRPr/>
              </a:pPr>
              <a:t>15</a:t>
            </a:fld>
            <a:endParaRPr lang="en-US"/>
          </a:p>
        </p:txBody>
      </p:sp>
    </p:spTree>
    <p:extLst>
      <p:ext uri="{BB962C8B-B14F-4D97-AF65-F5344CB8AC3E}">
        <p14:creationId xmlns:p14="http://schemas.microsoft.com/office/powerpoint/2010/main" val="233057876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sz="3200" smtClean="0"/>
              <a:t>The Base Current</a:t>
            </a:r>
          </a:p>
        </p:txBody>
      </p:sp>
      <p:sp>
        <p:nvSpPr>
          <p:cNvPr id="22532" name="Rectangle 3"/>
          <p:cNvSpPr>
            <a:spLocks noGrp="1" noChangeArrowheads="1"/>
          </p:cNvSpPr>
          <p:nvPr>
            <p:ph idx="1"/>
          </p:nvPr>
        </p:nvSpPr>
        <p:spPr/>
        <p:txBody>
          <a:bodyPr>
            <a:normAutofit fontScale="85000" lnSpcReduction="20000"/>
          </a:bodyPr>
          <a:lstStyle/>
          <a:p>
            <a:pPr eaLnBrk="1" hangingPunct="1"/>
            <a:r>
              <a:rPr lang="en-US" sz="2800" b="1" smtClean="0">
                <a:solidFill>
                  <a:srgbClr val="3333FF"/>
                </a:solidFill>
              </a:rPr>
              <a:t>common-emitter current gain</a:t>
            </a:r>
            <a:r>
              <a:rPr lang="en-US" sz="2800" smtClean="0">
                <a:solidFill>
                  <a:srgbClr val="3333FF"/>
                </a:solidFill>
              </a:rPr>
              <a:t> (</a:t>
            </a:r>
            <a:r>
              <a:rPr lang="en-US" sz="2800" i="1" smtClean="0">
                <a:solidFill>
                  <a:srgbClr val="3333FF"/>
                </a:solidFill>
                <a:latin typeface="Symbol" pitchFamily="18" charset="2"/>
              </a:rPr>
              <a:t>b</a:t>
            </a:r>
            <a:r>
              <a:rPr lang="en-US" sz="2800" i="1" smtClean="0">
                <a:solidFill>
                  <a:schemeClr val="bg1"/>
                </a:solidFill>
                <a:latin typeface="Symbol" pitchFamily="18" charset="2"/>
              </a:rPr>
              <a:t>.</a:t>
            </a:r>
            <a:r>
              <a:rPr lang="en-US" sz="2800" smtClean="0">
                <a:solidFill>
                  <a:srgbClr val="3333FF"/>
                </a:solidFill>
              </a:rPr>
              <a:t>)</a:t>
            </a:r>
            <a:r>
              <a:rPr lang="en-US" sz="2800" smtClean="0"/>
              <a:t> – is influenced by </a:t>
            </a:r>
            <a:r>
              <a:rPr lang="en-US" sz="2800" smtClean="0">
                <a:solidFill>
                  <a:srgbClr val="FF0000"/>
                </a:solidFill>
              </a:rPr>
              <a:t>two factors:</a:t>
            </a:r>
          </a:p>
          <a:p>
            <a:pPr lvl="1" eaLnBrk="1" hangingPunct="1"/>
            <a:r>
              <a:rPr lang="en-US" sz="2800" smtClean="0"/>
              <a:t>width of base region </a:t>
            </a:r>
            <a:r>
              <a:rPr lang="en-US" sz="2800" smtClean="0">
                <a:solidFill>
                  <a:srgbClr val="FF0000"/>
                </a:solidFill>
              </a:rPr>
              <a:t>(</a:t>
            </a:r>
            <a:r>
              <a:rPr lang="en-US" sz="2800" i="1" smtClean="0">
                <a:solidFill>
                  <a:srgbClr val="FF0000"/>
                </a:solidFill>
              </a:rPr>
              <a:t>W</a:t>
            </a:r>
            <a:r>
              <a:rPr lang="en-US" sz="2800" smtClean="0">
                <a:solidFill>
                  <a:srgbClr val="FF0000"/>
                </a:solidFill>
              </a:rPr>
              <a:t>)</a:t>
            </a:r>
          </a:p>
          <a:p>
            <a:pPr lvl="1" eaLnBrk="1" hangingPunct="1"/>
            <a:r>
              <a:rPr lang="en-US" sz="2800" smtClean="0"/>
              <a:t>relative doping of base emitter regions </a:t>
            </a:r>
            <a:r>
              <a:rPr lang="en-US" sz="2800" smtClean="0">
                <a:solidFill>
                  <a:srgbClr val="FF0000"/>
                </a:solidFill>
              </a:rPr>
              <a:t>(</a:t>
            </a:r>
            <a:r>
              <a:rPr lang="en-US" sz="2800" i="1" smtClean="0">
                <a:solidFill>
                  <a:srgbClr val="FF0000"/>
                </a:solidFill>
              </a:rPr>
              <a:t>N</a:t>
            </a:r>
            <a:r>
              <a:rPr lang="en-US" sz="2800" i="1" baseline="-25000" smtClean="0">
                <a:solidFill>
                  <a:srgbClr val="FF0000"/>
                </a:solidFill>
              </a:rPr>
              <a:t>A</a:t>
            </a:r>
            <a:r>
              <a:rPr lang="en-US" sz="2800" smtClean="0">
                <a:solidFill>
                  <a:srgbClr val="FF0000"/>
                </a:solidFill>
              </a:rPr>
              <a:t>/</a:t>
            </a:r>
            <a:r>
              <a:rPr lang="en-US" sz="2800" i="1" smtClean="0">
                <a:solidFill>
                  <a:srgbClr val="FF0000"/>
                </a:solidFill>
              </a:rPr>
              <a:t>N</a:t>
            </a:r>
            <a:r>
              <a:rPr lang="en-US" sz="2800" i="1" baseline="-25000" smtClean="0">
                <a:solidFill>
                  <a:srgbClr val="FF0000"/>
                </a:solidFill>
              </a:rPr>
              <a:t>D</a:t>
            </a:r>
            <a:r>
              <a:rPr lang="en-US" sz="2800" smtClean="0">
                <a:solidFill>
                  <a:srgbClr val="FF0000"/>
                </a:solidFill>
              </a:rPr>
              <a:t>)</a:t>
            </a:r>
          </a:p>
          <a:p>
            <a:pPr eaLnBrk="1" hangingPunct="1"/>
            <a:r>
              <a:rPr lang="en-US" sz="2800" smtClean="0">
                <a:solidFill>
                  <a:srgbClr val="FF0000"/>
                </a:solidFill>
              </a:rPr>
              <a:t>High Value of </a:t>
            </a:r>
            <a:r>
              <a:rPr lang="en-US" sz="2800" i="1" smtClean="0">
                <a:solidFill>
                  <a:srgbClr val="FF0000"/>
                </a:solidFill>
                <a:latin typeface="Symbol" pitchFamily="18" charset="2"/>
              </a:rPr>
              <a:t>b</a:t>
            </a:r>
          </a:p>
          <a:p>
            <a:pPr lvl="1" eaLnBrk="1" hangingPunct="1"/>
            <a:r>
              <a:rPr lang="en-US" sz="2800" smtClean="0">
                <a:solidFill>
                  <a:srgbClr val="FF0000"/>
                </a:solidFill>
              </a:rPr>
              <a:t>thin base</a:t>
            </a:r>
            <a:r>
              <a:rPr lang="en-US" sz="2800" smtClean="0"/>
              <a:t> (small </a:t>
            </a:r>
            <a:r>
              <a:rPr lang="en-US" sz="2800" i="1" smtClean="0"/>
              <a:t>W</a:t>
            </a:r>
            <a:r>
              <a:rPr lang="en-US" sz="2800" smtClean="0"/>
              <a:t> in nano-meters)</a:t>
            </a:r>
          </a:p>
          <a:p>
            <a:pPr lvl="1" eaLnBrk="1" hangingPunct="1"/>
            <a:r>
              <a:rPr lang="en-US" sz="2800" smtClean="0">
                <a:solidFill>
                  <a:srgbClr val="FF0000"/>
                </a:solidFill>
              </a:rPr>
              <a:t>lightly doped base / heavily doped emitter</a:t>
            </a:r>
            <a:r>
              <a:rPr lang="en-US" sz="2800" smtClean="0"/>
              <a:t> (small </a:t>
            </a:r>
            <a:r>
              <a:rPr lang="en-US" sz="2800" i="1" smtClean="0"/>
              <a:t>N</a:t>
            </a:r>
            <a:r>
              <a:rPr lang="en-US" sz="2800" i="1" baseline="-25000" smtClean="0"/>
              <a:t>A</a:t>
            </a:r>
            <a:r>
              <a:rPr lang="en-US" sz="2800" smtClean="0"/>
              <a:t>/</a:t>
            </a:r>
            <a:r>
              <a:rPr lang="en-US" sz="2800" i="1" smtClean="0"/>
              <a:t>N</a:t>
            </a:r>
            <a:r>
              <a:rPr lang="en-US" sz="2800" i="1" baseline="-25000" smtClean="0"/>
              <a:t>D</a:t>
            </a:r>
            <a:r>
              <a:rPr lang="en-US" sz="2800" smtClean="0"/>
              <a:t>)</a:t>
            </a:r>
          </a:p>
        </p:txBody>
      </p:sp>
      <p:sp>
        <p:nvSpPr>
          <p:cNvPr id="2" name="Date Placeholder 1"/>
          <p:cNvSpPr>
            <a:spLocks noGrp="1"/>
          </p:cNvSpPr>
          <p:nvPr>
            <p:ph type="dt" sz="half" idx="10"/>
          </p:nvPr>
        </p:nvSpPr>
        <p:spPr/>
        <p:txBody>
          <a:bodyPr/>
          <a:lstStyle/>
          <a:p>
            <a:fld id="{5C1FF3F9-8284-46EE-B1A2-B477BF775430}"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
        <p:nvSpPr>
          <p:cNvPr id="4" name="Rectangle 3"/>
          <p:cNvSpPr/>
          <p:nvPr/>
        </p:nvSpPr>
        <p:spPr>
          <a:xfrm>
            <a:off x="1447800" y="5673522"/>
            <a:ext cx="3969933" cy="523220"/>
          </a:xfrm>
          <a:prstGeom prst="rect">
            <a:avLst/>
          </a:prstGeom>
        </p:spPr>
        <p:txBody>
          <a:bodyPr wrap="none">
            <a:spAutoFit/>
          </a:bodyPr>
          <a:lstStyle/>
          <a:p>
            <a:r>
              <a:rPr lang="en-US" sz="2800" dirty="0"/>
              <a:t>β is in the range 50 to 200</a:t>
            </a:r>
          </a:p>
        </p:txBody>
      </p:sp>
    </p:spTree>
    <p:extLst>
      <p:ext uri="{BB962C8B-B14F-4D97-AF65-F5344CB8AC3E}">
        <p14:creationId xmlns:p14="http://schemas.microsoft.com/office/powerpoint/2010/main" val="132978073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2"/>
          <p:cNvSpPr>
            <a:spLocks noGrp="1" noChangeArrowheads="1"/>
          </p:cNvSpPr>
          <p:nvPr>
            <p:ph type="title"/>
          </p:nvPr>
        </p:nvSpPr>
        <p:spPr>
          <a:xfrm>
            <a:off x="1331691" y="732936"/>
            <a:ext cx="6248400" cy="609600"/>
          </a:xfrm>
        </p:spPr>
        <p:txBody>
          <a:bodyPr/>
          <a:lstStyle/>
          <a:p>
            <a:pPr eaLnBrk="1" hangingPunct="1"/>
            <a:r>
              <a:rPr lang="en-US" sz="3200" dirty="0" smtClean="0"/>
              <a:t>The Emitter Current</a:t>
            </a:r>
          </a:p>
        </p:txBody>
      </p:sp>
      <p:sp>
        <p:nvSpPr>
          <p:cNvPr id="23559" name="Rectangle 3"/>
          <p:cNvSpPr>
            <a:spLocks noGrp="1" noChangeArrowheads="1"/>
          </p:cNvSpPr>
          <p:nvPr>
            <p:ph type="body" sz="half" idx="1"/>
          </p:nvPr>
        </p:nvSpPr>
        <p:spPr>
          <a:xfrm>
            <a:off x="685800" y="1921933"/>
            <a:ext cx="3051420" cy="4038600"/>
          </a:xfrm>
        </p:spPr>
        <p:txBody>
          <a:bodyPr>
            <a:normAutofit/>
          </a:bodyPr>
          <a:lstStyle/>
          <a:p>
            <a:pPr eaLnBrk="1" hangingPunct="1"/>
            <a:r>
              <a:rPr lang="en-US" sz="2000" dirty="0" smtClean="0">
                <a:solidFill>
                  <a:srgbClr val="FF0000"/>
                </a:solidFill>
              </a:rPr>
              <a:t>All current</a:t>
            </a:r>
            <a:r>
              <a:rPr lang="en-US" sz="2000" dirty="0" smtClean="0"/>
              <a:t> which enters transistor must leave.</a:t>
            </a:r>
          </a:p>
          <a:p>
            <a:pPr lvl="1" eaLnBrk="1" hangingPunct="1"/>
            <a:r>
              <a:rPr lang="en-US" i="1" dirty="0" err="1" smtClean="0">
                <a:solidFill>
                  <a:srgbClr val="FF0000"/>
                </a:solidFill>
              </a:rPr>
              <a:t>i</a:t>
            </a:r>
            <a:r>
              <a:rPr lang="en-US" i="1" baseline="-25000" dirty="0" err="1" smtClean="0">
                <a:solidFill>
                  <a:srgbClr val="FF0000"/>
                </a:solidFill>
              </a:rPr>
              <a:t>E</a:t>
            </a:r>
            <a:r>
              <a:rPr lang="en-US" dirty="0" smtClean="0">
                <a:solidFill>
                  <a:srgbClr val="FF0000"/>
                </a:solidFill>
              </a:rPr>
              <a:t> = </a:t>
            </a:r>
            <a:r>
              <a:rPr lang="en-US" i="1" dirty="0" err="1" smtClean="0">
                <a:solidFill>
                  <a:srgbClr val="FF0000"/>
                </a:solidFill>
              </a:rPr>
              <a:t>i</a:t>
            </a:r>
            <a:r>
              <a:rPr lang="en-US" i="1" baseline="-25000" dirty="0" err="1" smtClean="0">
                <a:solidFill>
                  <a:srgbClr val="FF0000"/>
                </a:solidFill>
              </a:rPr>
              <a:t>C</a:t>
            </a:r>
            <a:r>
              <a:rPr lang="en-US" dirty="0" smtClean="0">
                <a:solidFill>
                  <a:srgbClr val="FF0000"/>
                </a:solidFill>
              </a:rPr>
              <a:t> + </a:t>
            </a:r>
            <a:r>
              <a:rPr lang="en-US" i="1" dirty="0" err="1" smtClean="0">
                <a:solidFill>
                  <a:srgbClr val="FF0000"/>
                </a:solidFill>
              </a:rPr>
              <a:t>i</a:t>
            </a:r>
            <a:r>
              <a:rPr lang="en-US" i="1" baseline="-25000" dirty="0" err="1" smtClean="0">
                <a:solidFill>
                  <a:srgbClr val="FF0000"/>
                </a:solidFill>
              </a:rPr>
              <a:t>B</a:t>
            </a:r>
            <a:endParaRPr lang="en-US" i="1" baseline="-25000" dirty="0" smtClean="0">
              <a:solidFill>
                <a:srgbClr val="FF0000"/>
              </a:solidFill>
            </a:endParaRPr>
          </a:p>
          <a:p>
            <a:pPr eaLnBrk="1" hangingPunct="1"/>
            <a:r>
              <a:rPr lang="en-US" sz="2000" dirty="0" smtClean="0"/>
              <a:t>Equations (6.7) through (6.13) expand upon this idea.</a:t>
            </a:r>
          </a:p>
        </p:txBody>
      </p:sp>
      <p:graphicFrame>
        <p:nvGraphicFramePr>
          <p:cNvPr id="23560" name="Object 4"/>
          <p:cNvGraphicFramePr>
            <a:graphicFrameLocks noGrp="1" noChangeAspect="1"/>
          </p:cNvGraphicFramePr>
          <p:nvPr>
            <p:ph sz="half" idx="2"/>
            <p:extLst>
              <p:ext uri="{D42A27DB-BD31-4B8C-83A1-F6EECF244321}">
                <p14:modId xmlns:p14="http://schemas.microsoft.com/office/powerpoint/2010/main" val="3718356645"/>
              </p:ext>
            </p:extLst>
          </p:nvPr>
        </p:nvGraphicFramePr>
        <p:xfrm>
          <a:off x="3737220" y="1447800"/>
          <a:ext cx="4499219" cy="4765675"/>
        </p:xfrm>
        <a:graphic>
          <a:graphicData uri="http://schemas.openxmlformats.org/presentationml/2006/ole">
            <mc:AlternateContent xmlns:mc="http://schemas.openxmlformats.org/markup-compatibility/2006">
              <mc:Choice xmlns:v="urn:schemas-microsoft-com:vml" Requires="v">
                <p:oleObj spid="_x0000_s8227" name="Equation" r:id="rId4" imgW="2146300" imgH="2273300" progId="Equation.DSMT4">
                  <p:embed/>
                </p:oleObj>
              </mc:Choice>
              <mc:Fallback>
                <p:oleObj name="Equation" r:id="rId4" imgW="2146300" imgH="2273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7220" y="1447800"/>
                        <a:ext cx="4499219" cy="4765675"/>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C162447D-7774-4BBA-92ED-5A432A512E39}" type="slidenum">
              <a:rPr lang="en-US" smtClean="0"/>
              <a:pPr>
                <a:defRPr/>
              </a:pPr>
              <a:t>17</a:t>
            </a:fld>
            <a:endParaRPr lang="en-US"/>
          </a:p>
        </p:txBody>
      </p:sp>
    </p:spTree>
    <p:extLst>
      <p:ext uri="{BB962C8B-B14F-4D97-AF65-F5344CB8AC3E}">
        <p14:creationId xmlns:p14="http://schemas.microsoft.com/office/powerpoint/2010/main" val="122946709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z="3200" dirty="0" smtClean="0"/>
              <a:t>Recapitulation and Equivalent-Circuit Models</a:t>
            </a:r>
          </a:p>
        </p:txBody>
      </p:sp>
      <p:sp>
        <p:nvSpPr>
          <p:cNvPr id="24580" name="Rectangle 3"/>
          <p:cNvSpPr>
            <a:spLocks noGrp="1" noChangeArrowheads="1"/>
          </p:cNvSpPr>
          <p:nvPr>
            <p:ph type="body" idx="1"/>
          </p:nvPr>
        </p:nvSpPr>
        <p:spPr/>
        <p:txBody>
          <a:bodyPr>
            <a:normAutofit fontScale="92500" lnSpcReduction="20000"/>
          </a:bodyPr>
          <a:lstStyle/>
          <a:p>
            <a:pPr eaLnBrk="1" hangingPunct="1"/>
            <a:r>
              <a:rPr lang="en-US" sz="2400" dirty="0" smtClean="0"/>
              <a:t>Next slides present </a:t>
            </a:r>
            <a:r>
              <a:rPr lang="en-US" sz="2400" dirty="0" smtClean="0">
                <a:solidFill>
                  <a:srgbClr val="FF0000"/>
                </a:solidFill>
              </a:rPr>
              <a:t>first-order BJT model.</a:t>
            </a:r>
          </a:p>
          <a:p>
            <a:pPr lvl="1" eaLnBrk="1" hangingPunct="1"/>
            <a:r>
              <a:rPr lang="en-US" sz="2400" dirty="0" smtClean="0"/>
              <a:t>Assumes </a:t>
            </a:r>
            <a:r>
              <a:rPr lang="en-US" sz="2400" i="1" dirty="0" err="1" smtClean="0">
                <a:solidFill>
                  <a:srgbClr val="FF0000"/>
                </a:solidFill>
              </a:rPr>
              <a:t>npn</a:t>
            </a:r>
            <a:r>
              <a:rPr lang="en-US" sz="2400" i="1" dirty="0" smtClean="0">
                <a:solidFill>
                  <a:srgbClr val="FF0000"/>
                </a:solidFill>
              </a:rPr>
              <a:t> </a:t>
            </a:r>
            <a:r>
              <a:rPr lang="en-US" sz="2400" dirty="0" smtClean="0">
                <a:solidFill>
                  <a:srgbClr val="FF0000"/>
                </a:solidFill>
              </a:rPr>
              <a:t>transistor in active mode.</a:t>
            </a:r>
          </a:p>
          <a:p>
            <a:pPr eaLnBrk="1" hangingPunct="1"/>
            <a:r>
              <a:rPr lang="en-US" sz="2400" dirty="0" smtClean="0"/>
              <a:t>Basic relationship is collector current (</a:t>
            </a:r>
            <a:r>
              <a:rPr lang="en-US" sz="2400" i="1" dirty="0" err="1" smtClean="0"/>
              <a:t>i</a:t>
            </a:r>
            <a:r>
              <a:rPr lang="en-US" sz="2400" i="1" baseline="-25000" dirty="0" err="1" smtClean="0"/>
              <a:t>C</a:t>
            </a:r>
            <a:r>
              <a:rPr lang="en-US" sz="2400" dirty="0" smtClean="0"/>
              <a:t>) is </a:t>
            </a:r>
            <a:r>
              <a:rPr lang="en-US" sz="2400" dirty="0" smtClean="0">
                <a:solidFill>
                  <a:srgbClr val="FF0000"/>
                </a:solidFill>
              </a:rPr>
              <a:t>related exponentially</a:t>
            </a:r>
            <a:r>
              <a:rPr lang="en-US" sz="2400" dirty="0" smtClean="0"/>
              <a:t> to forward-bias voltage (</a:t>
            </a:r>
            <a:r>
              <a:rPr lang="en-US" sz="2400" i="1" dirty="0" err="1" smtClean="0"/>
              <a:t>v</a:t>
            </a:r>
            <a:r>
              <a:rPr lang="en-US" sz="2400" i="1" baseline="-25000" dirty="0" err="1" smtClean="0"/>
              <a:t>BE</a:t>
            </a:r>
            <a:r>
              <a:rPr lang="en-US" sz="2400" dirty="0" smtClean="0"/>
              <a:t>).</a:t>
            </a:r>
          </a:p>
          <a:p>
            <a:pPr lvl="1" eaLnBrk="1" hangingPunct="1"/>
            <a:r>
              <a:rPr lang="en-US" sz="2400" dirty="0" smtClean="0"/>
              <a:t>It remains independent of </a:t>
            </a:r>
            <a:r>
              <a:rPr lang="en-US" sz="2400" i="1" dirty="0" err="1" smtClean="0">
                <a:solidFill>
                  <a:srgbClr val="FF0000"/>
                </a:solidFill>
              </a:rPr>
              <a:t>v</a:t>
            </a:r>
            <a:r>
              <a:rPr lang="en-US" sz="2400" i="1" baseline="-25000" dirty="0" err="1" smtClean="0">
                <a:solidFill>
                  <a:srgbClr val="FF0000"/>
                </a:solidFill>
              </a:rPr>
              <a:t>CB</a:t>
            </a:r>
            <a:r>
              <a:rPr lang="en-US" sz="2400" dirty="0" smtClean="0">
                <a:solidFill>
                  <a:srgbClr val="FF0000"/>
                </a:solidFill>
              </a:rPr>
              <a:t> as long as this junction remains reverse biased.</a:t>
            </a:r>
          </a:p>
          <a:p>
            <a:pPr lvl="2" eaLnBrk="1" hangingPunct="1"/>
            <a:r>
              <a:rPr lang="en-US" i="1" dirty="0" err="1" smtClean="0"/>
              <a:t>v</a:t>
            </a:r>
            <a:r>
              <a:rPr lang="en-US" i="1" baseline="-25000" dirty="0" err="1" smtClean="0"/>
              <a:t>CB</a:t>
            </a:r>
            <a:r>
              <a:rPr lang="en-US" dirty="0" smtClean="0"/>
              <a:t> &gt; 0</a:t>
            </a:r>
          </a:p>
          <a:p>
            <a:r>
              <a:rPr lang="en-US" sz="2400" dirty="0"/>
              <a:t>Thus in the active mode the collector terminal behaves as an </a:t>
            </a:r>
            <a:r>
              <a:rPr lang="en-US" sz="2400" dirty="0" smtClean="0"/>
              <a:t>ideal constant-current </a:t>
            </a:r>
            <a:r>
              <a:rPr lang="en-US" sz="2400" dirty="0"/>
              <a:t>source where the value of the current is determined by </a:t>
            </a:r>
            <a:r>
              <a:rPr lang="en-US" sz="2400" i="1" dirty="0" err="1" smtClean="0"/>
              <a:t>v</a:t>
            </a:r>
            <a:r>
              <a:rPr lang="en-US" sz="2400" i="1" baseline="-25000" dirty="0" err="1" smtClean="0"/>
              <a:t>BE</a:t>
            </a:r>
            <a:r>
              <a:rPr lang="en-US" sz="2400" dirty="0" smtClean="0"/>
              <a:t>.</a:t>
            </a:r>
            <a:endParaRPr lang="en-US" sz="2400" dirty="0"/>
          </a:p>
        </p:txBody>
      </p:sp>
      <p:sp>
        <p:nvSpPr>
          <p:cNvPr id="2" name="Date Placeholder 1"/>
          <p:cNvSpPr>
            <a:spLocks noGrp="1"/>
          </p:cNvSpPr>
          <p:nvPr>
            <p:ph type="dt" sz="half" idx="10"/>
          </p:nvPr>
        </p:nvSpPr>
        <p:spPr/>
        <p:txBody>
          <a:bodyPr/>
          <a:lstStyle/>
          <a:p>
            <a:fld id="{A3505316-D59D-4D02-8824-D745779BDE0F}" type="datetime1">
              <a:rPr lang="en-US" smtClean="0"/>
              <a:t>11/25/2017</a:t>
            </a:fld>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6046610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5604" name="Picture 6" descr="se06F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0040"/>
            <a:ext cx="5943600" cy="515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4"/>
          <p:cNvSpPr>
            <a:spLocks noChangeArrowheads="1"/>
          </p:cNvSpPr>
          <p:nvPr/>
        </p:nvSpPr>
        <p:spPr bwMode="auto">
          <a:xfrm>
            <a:off x="223838" y="5410200"/>
            <a:ext cx="8462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b="1" dirty="0"/>
              <a:t>Figure </a:t>
            </a:r>
            <a:r>
              <a:rPr lang="en-US" b="1" dirty="0" smtClean="0"/>
              <a:t>6.4: </a:t>
            </a:r>
            <a:r>
              <a:rPr lang="en-US" dirty="0"/>
              <a:t>Large-signal equivalent-circuit models of the </a:t>
            </a:r>
            <a:r>
              <a:rPr lang="en-US" i="1" dirty="0" err="1"/>
              <a:t>npn</a:t>
            </a:r>
            <a:r>
              <a:rPr lang="en-US" i="1" dirty="0"/>
              <a:t> </a:t>
            </a:r>
            <a:r>
              <a:rPr lang="en-US" dirty="0"/>
              <a:t>BJT operating in the </a:t>
            </a:r>
            <a:r>
              <a:rPr lang="en-US" dirty="0" smtClean="0"/>
              <a:t>active mode (a), (b) common base </a:t>
            </a:r>
            <a:r>
              <a:rPr lang="en-US" dirty="0"/>
              <a:t>configuration. </a:t>
            </a:r>
            <a:r>
              <a:rPr lang="en-US" dirty="0" smtClean="0"/>
              <a:t>(c), (d) </a:t>
            </a:r>
            <a:r>
              <a:rPr lang="en-US" dirty="0"/>
              <a:t>common </a:t>
            </a:r>
            <a:r>
              <a:rPr lang="en-US" dirty="0" smtClean="0"/>
              <a:t>emitter configuration.</a:t>
            </a:r>
            <a:endParaRPr lang="en-US" dirty="0"/>
          </a:p>
        </p:txBody>
      </p:sp>
      <p:sp>
        <p:nvSpPr>
          <p:cNvPr id="2" name="Date Placeholder 1"/>
          <p:cNvSpPr>
            <a:spLocks noGrp="1"/>
          </p:cNvSpPr>
          <p:nvPr>
            <p:ph type="dt" sz="half" idx="10"/>
          </p:nvPr>
        </p:nvSpPr>
        <p:spPr/>
        <p:txBody>
          <a:bodyPr/>
          <a:lstStyle/>
          <a:p>
            <a:fld id="{C4F9458D-C6A7-4992-825F-3A493E197586}"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dirty="0"/>
          </a:p>
        </p:txBody>
      </p:sp>
      <p:sp>
        <p:nvSpPr>
          <p:cNvPr id="4" name="Rectangle 3"/>
          <p:cNvSpPr/>
          <p:nvPr/>
        </p:nvSpPr>
        <p:spPr>
          <a:xfrm>
            <a:off x="223838" y="1137225"/>
            <a:ext cx="2730226" cy="923330"/>
          </a:xfrm>
          <a:prstGeom prst="rect">
            <a:avLst/>
          </a:prstGeom>
        </p:spPr>
        <p:txBody>
          <a:bodyPr wrap="square">
            <a:spAutoFit/>
          </a:bodyPr>
          <a:lstStyle/>
          <a:p>
            <a:r>
              <a:rPr lang="en-US" dirty="0"/>
              <a:t>Thus </a:t>
            </a:r>
            <a:r>
              <a:rPr lang="el-GR" dirty="0"/>
              <a:t>α</a:t>
            </a:r>
            <a:r>
              <a:rPr lang="en-US" dirty="0"/>
              <a:t> is called the common-base current gain.</a:t>
            </a:r>
          </a:p>
        </p:txBody>
      </p:sp>
      <p:sp>
        <p:nvSpPr>
          <p:cNvPr id="5" name="Rectangle 4"/>
          <p:cNvSpPr/>
          <p:nvPr/>
        </p:nvSpPr>
        <p:spPr>
          <a:xfrm>
            <a:off x="223838" y="3733800"/>
            <a:ext cx="2595562" cy="923330"/>
          </a:xfrm>
          <a:prstGeom prst="rect">
            <a:avLst/>
          </a:prstGeom>
        </p:spPr>
        <p:txBody>
          <a:bodyPr wrap="square">
            <a:spAutoFit/>
          </a:bodyPr>
          <a:lstStyle/>
          <a:p>
            <a:r>
              <a:rPr lang="en-US" dirty="0"/>
              <a:t>Thus β is called the common-emitter current gain.</a:t>
            </a:r>
          </a:p>
        </p:txBody>
      </p:sp>
    </p:spTree>
    <p:extLst>
      <p:ext uri="{BB962C8B-B14F-4D97-AF65-F5344CB8AC3E}">
        <p14:creationId xmlns:p14="http://schemas.microsoft.com/office/powerpoint/2010/main" val="16564634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mtClean="0"/>
              <a:t>Introduction</a:t>
            </a:r>
          </a:p>
        </p:txBody>
      </p:sp>
      <p:sp>
        <p:nvSpPr>
          <p:cNvPr id="3076" name="Rectangle 3"/>
          <p:cNvSpPr>
            <a:spLocks noGrp="1" noChangeArrowheads="1"/>
          </p:cNvSpPr>
          <p:nvPr>
            <p:ph idx="1"/>
          </p:nvPr>
        </p:nvSpPr>
        <p:spPr/>
        <p:txBody>
          <a:bodyPr>
            <a:normAutofit lnSpcReduction="10000"/>
          </a:bodyPr>
          <a:lstStyle/>
          <a:p>
            <a:pPr eaLnBrk="1" hangingPunct="1"/>
            <a:r>
              <a:rPr lang="en-US" b="1" smtClean="0"/>
              <a:t>IN THIS CHAPTER YOU WILL LEARN</a:t>
            </a:r>
          </a:p>
          <a:p>
            <a:pPr lvl="1" eaLnBrk="1" hangingPunct="1"/>
            <a:r>
              <a:rPr lang="en-US" smtClean="0"/>
              <a:t>The </a:t>
            </a:r>
            <a:r>
              <a:rPr lang="en-US" smtClean="0">
                <a:solidFill>
                  <a:srgbClr val="FF0000"/>
                </a:solidFill>
              </a:rPr>
              <a:t>physical structure</a:t>
            </a:r>
            <a:r>
              <a:rPr lang="en-US" smtClean="0"/>
              <a:t> of the bipolar transistor and how it works.</a:t>
            </a:r>
          </a:p>
          <a:p>
            <a:pPr lvl="1" eaLnBrk="1" hangingPunct="1"/>
            <a:r>
              <a:rPr lang="en-US" smtClean="0"/>
              <a:t>How the voltage between two terminals of the transistor </a:t>
            </a:r>
            <a:r>
              <a:rPr lang="en-US" smtClean="0">
                <a:solidFill>
                  <a:srgbClr val="FF0000"/>
                </a:solidFill>
              </a:rPr>
              <a:t>controls the current that flows through the third terminal</a:t>
            </a:r>
            <a:r>
              <a:rPr lang="en-US" smtClean="0"/>
              <a:t>, and the equations that describe these current-voltage relationships.</a:t>
            </a:r>
          </a:p>
          <a:p>
            <a:pPr lvl="1" eaLnBrk="1" hangingPunct="1"/>
            <a:r>
              <a:rPr lang="en-US" smtClean="0"/>
              <a:t>How to </a:t>
            </a:r>
            <a:r>
              <a:rPr lang="en-US" smtClean="0">
                <a:solidFill>
                  <a:srgbClr val="FF0000"/>
                </a:solidFill>
              </a:rPr>
              <a:t>analyze and design circuits</a:t>
            </a:r>
            <a:r>
              <a:rPr lang="en-US" smtClean="0"/>
              <a:t> that contain bipolar transistors, resistors, and dc sources.</a:t>
            </a:r>
          </a:p>
          <a:p>
            <a:pPr lvl="1" eaLnBrk="1" hangingPunct="1"/>
            <a:r>
              <a:rPr lang="en-US" smtClean="0"/>
              <a:t>How the transistor can be used to </a:t>
            </a:r>
            <a:r>
              <a:rPr lang="en-US" smtClean="0">
                <a:solidFill>
                  <a:srgbClr val="FF0000"/>
                </a:solidFill>
              </a:rPr>
              <a:t>make an amplifier.</a:t>
            </a:r>
          </a:p>
        </p:txBody>
      </p:sp>
      <p:sp>
        <p:nvSpPr>
          <p:cNvPr id="2" name="Date Placeholder 1"/>
          <p:cNvSpPr>
            <a:spLocks noGrp="1"/>
          </p:cNvSpPr>
          <p:nvPr>
            <p:ph type="dt" sz="half" idx="10"/>
          </p:nvPr>
        </p:nvSpPr>
        <p:spPr/>
        <p:txBody>
          <a:bodyPr/>
          <a:lstStyle/>
          <a:p>
            <a:fld id="{BABDB302-070D-40D5-B640-76C222E38B7B}"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01788853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sz="3200" b="0" dirty="0" smtClean="0"/>
              <a:t>6.1.4.</a:t>
            </a:r>
            <a:r>
              <a:rPr lang="en-US" sz="3200" dirty="0" smtClean="0"/>
              <a:t> Operation in Saturation Mode</a:t>
            </a:r>
          </a:p>
        </p:txBody>
      </p:sp>
      <p:sp>
        <p:nvSpPr>
          <p:cNvPr id="29700" name="Rectangle 3"/>
          <p:cNvSpPr>
            <a:spLocks noGrp="1" noChangeArrowheads="1"/>
          </p:cNvSpPr>
          <p:nvPr>
            <p:ph idx="1"/>
          </p:nvPr>
        </p:nvSpPr>
        <p:spPr>
          <a:xfrm>
            <a:off x="1010495" y="2392775"/>
            <a:ext cx="7219106" cy="3444997"/>
          </a:xfrm>
        </p:spPr>
        <p:txBody>
          <a:bodyPr>
            <a:normAutofit/>
          </a:bodyPr>
          <a:lstStyle/>
          <a:p>
            <a:pPr eaLnBrk="1" hangingPunct="1"/>
            <a:r>
              <a:rPr lang="en-US" sz="1800" dirty="0" smtClean="0"/>
              <a:t>For BJT to operate in active mode, </a:t>
            </a:r>
            <a:r>
              <a:rPr lang="en-US" sz="1800" dirty="0" smtClean="0">
                <a:solidFill>
                  <a:srgbClr val="FF0000"/>
                </a:solidFill>
              </a:rPr>
              <a:t>CBJ must be reverse biased.</a:t>
            </a:r>
          </a:p>
          <a:p>
            <a:pPr lvl="1" eaLnBrk="1" hangingPunct="1"/>
            <a:r>
              <a:rPr lang="en-US" sz="1800" dirty="0" smtClean="0"/>
              <a:t>However, for </a:t>
            </a:r>
            <a:r>
              <a:rPr lang="en-US" sz="1800" dirty="0" smtClean="0">
                <a:solidFill>
                  <a:srgbClr val="FF0000"/>
                </a:solidFill>
              </a:rPr>
              <a:t>small values of forward-bias</a:t>
            </a:r>
            <a:r>
              <a:rPr lang="en-US" sz="1800" dirty="0" smtClean="0"/>
              <a:t>, a </a:t>
            </a:r>
            <a:r>
              <a:rPr lang="en-US" sz="1800" i="1" dirty="0" err="1" smtClean="0"/>
              <a:t>pn</a:t>
            </a:r>
            <a:r>
              <a:rPr lang="en-US" sz="1800" dirty="0" smtClean="0"/>
              <a:t>-junction does not operate effectively.</a:t>
            </a:r>
          </a:p>
          <a:p>
            <a:pPr eaLnBrk="1" hangingPunct="1"/>
            <a:r>
              <a:rPr lang="en-US" sz="1800" dirty="0" smtClean="0"/>
              <a:t>As such, active mode operation of </a:t>
            </a:r>
            <a:r>
              <a:rPr lang="en-US" sz="1800" i="1" dirty="0" err="1" smtClean="0"/>
              <a:t>npn</a:t>
            </a:r>
            <a:r>
              <a:rPr lang="en-US" sz="1800" dirty="0" smtClean="0"/>
              <a:t>-transistor may be </a:t>
            </a:r>
            <a:r>
              <a:rPr lang="en-US" sz="1800" dirty="0" smtClean="0">
                <a:solidFill>
                  <a:srgbClr val="FF0000"/>
                </a:solidFill>
              </a:rPr>
              <a:t>maintained for </a:t>
            </a:r>
            <a:r>
              <a:rPr lang="en-US" sz="1800" i="1" dirty="0" err="1" smtClean="0">
                <a:solidFill>
                  <a:srgbClr val="FF0000"/>
                </a:solidFill>
              </a:rPr>
              <a:t>v</a:t>
            </a:r>
            <a:r>
              <a:rPr lang="en-US" sz="1800" i="1" baseline="-25000" dirty="0" err="1" smtClean="0">
                <a:solidFill>
                  <a:srgbClr val="FF0000"/>
                </a:solidFill>
              </a:rPr>
              <a:t>CB</a:t>
            </a:r>
            <a:r>
              <a:rPr lang="en-US" sz="1800" dirty="0" smtClean="0">
                <a:solidFill>
                  <a:srgbClr val="FF0000"/>
                </a:solidFill>
              </a:rPr>
              <a:t> down to approximately -0.4</a:t>
            </a:r>
            <a:r>
              <a:rPr lang="en-US" sz="1800" i="1" dirty="0" smtClean="0">
                <a:solidFill>
                  <a:srgbClr val="FF0000"/>
                </a:solidFill>
              </a:rPr>
              <a:t>V</a:t>
            </a:r>
            <a:r>
              <a:rPr lang="en-US" sz="1800" dirty="0" smtClean="0">
                <a:solidFill>
                  <a:srgbClr val="FF0000"/>
                </a:solidFill>
              </a:rPr>
              <a:t>.</a:t>
            </a:r>
          </a:p>
          <a:p>
            <a:pPr lvl="1" eaLnBrk="1" hangingPunct="1"/>
            <a:r>
              <a:rPr lang="en-US" sz="1800" dirty="0" smtClean="0"/>
              <a:t>Only </a:t>
            </a:r>
            <a:r>
              <a:rPr lang="en-US" sz="1800" dirty="0" smtClean="0">
                <a:solidFill>
                  <a:srgbClr val="FF0000"/>
                </a:solidFill>
              </a:rPr>
              <a:t>after this point</a:t>
            </a:r>
            <a:r>
              <a:rPr lang="en-US" sz="1800" dirty="0" smtClean="0"/>
              <a:t> will “diode” begin to really conduct.</a:t>
            </a:r>
          </a:p>
        </p:txBody>
      </p:sp>
      <p:sp>
        <p:nvSpPr>
          <p:cNvPr id="2" name="Date Placeholder 1"/>
          <p:cNvSpPr>
            <a:spLocks noGrp="1"/>
          </p:cNvSpPr>
          <p:nvPr>
            <p:ph type="dt" sz="half" idx="10"/>
          </p:nvPr>
        </p:nvSpPr>
        <p:spPr/>
        <p:txBody>
          <a:bodyPr/>
          <a:lstStyle/>
          <a:p>
            <a:fld id="{02AEB2B8-375D-4A9A-A4E1-D3BA38B5061D}"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
        <p:nvSpPr>
          <p:cNvPr id="4" name="Rectangle 3"/>
          <p:cNvSpPr/>
          <p:nvPr/>
        </p:nvSpPr>
        <p:spPr>
          <a:xfrm>
            <a:off x="1052546" y="4945045"/>
            <a:ext cx="4253552" cy="954107"/>
          </a:xfrm>
          <a:prstGeom prst="rect">
            <a:avLst/>
          </a:prstGeom>
        </p:spPr>
        <p:txBody>
          <a:bodyPr wrap="square">
            <a:spAutoFit/>
          </a:bodyPr>
          <a:lstStyle/>
          <a:p>
            <a:pPr algn="just"/>
            <a:r>
              <a:rPr lang="en-US" sz="1400" b="1" dirty="0"/>
              <a:t>Figure </a:t>
            </a:r>
            <a:r>
              <a:rPr lang="en-US" sz="1400" b="1" dirty="0" smtClean="0"/>
              <a:t>6.5 </a:t>
            </a:r>
            <a:r>
              <a:rPr lang="en-US" sz="1400" dirty="0"/>
              <a:t>Modeling the operation of an </a:t>
            </a:r>
            <a:r>
              <a:rPr lang="en-US" sz="1400" i="1" dirty="0" err="1"/>
              <a:t>npn</a:t>
            </a:r>
            <a:r>
              <a:rPr lang="en-US" sz="1400" i="1" dirty="0"/>
              <a:t> </a:t>
            </a:r>
            <a:r>
              <a:rPr lang="en-US" sz="1400" dirty="0" smtClean="0"/>
              <a:t>transistor in </a:t>
            </a:r>
            <a:r>
              <a:rPr lang="en-US" sz="1400" dirty="0"/>
              <a:t>saturation by augmenting the model </a:t>
            </a:r>
            <a:r>
              <a:rPr lang="en-US" sz="1400" dirty="0" smtClean="0"/>
              <a:t>of Fig</a:t>
            </a:r>
            <a:r>
              <a:rPr lang="en-US" sz="1400" dirty="0"/>
              <a:t>. 6.5(c) with a forward conducting diode </a:t>
            </a:r>
            <a:r>
              <a:rPr lang="en-US" sz="1400" i="1" dirty="0"/>
              <a:t>DC</a:t>
            </a:r>
            <a:r>
              <a:rPr lang="en-US" sz="1400" dirty="0"/>
              <a:t>. </a:t>
            </a:r>
            <a:r>
              <a:rPr lang="en-US" sz="1400" dirty="0" smtClean="0"/>
              <a:t>Note that </a:t>
            </a:r>
            <a:r>
              <a:rPr lang="en-US" sz="1400" dirty="0"/>
              <a:t>the current through </a:t>
            </a:r>
            <a:r>
              <a:rPr lang="en-US" sz="1400" i="1" dirty="0"/>
              <a:t>DC </a:t>
            </a:r>
            <a:r>
              <a:rPr lang="en-US" sz="1400" dirty="0"/>
              <a:t>increases </a:t>
            </a:r>
            <a:r>
              <a:rPr lang="en-US" sz="1400" i="1" dirty="0" err="1"/>
              <a:t>i</a:t>
            </a:r>
            <a:r>
              <a:rPr lang="en-US" sz="1400" i="1" baseline="-25000" dirty="0" err="1"/>
              <a:t>B</a:t>
            </a:r>
            <a:r>
              <a:rPr lang="en-US" sz="1400" i="1" dirty="0"/>
              <a:t> </a:t>
            </a:r>
            <a:r>
              <a:rPr lang="en-US" sz="1400" dirty="0"/>
              <a:t>and reduces </a:t>
            </a:r>
            <a:r>
              <a:rPr lang="en-US" sz="1400" i="1" dirty="0" err="1"/>
              <a:t>i</a:t>
            </a:r>
            <a:r>
              <a:rPr lang="en-US" sz="1400" i="1" baseline="-25000" dirty="0" err="1"/>
              <a:t>C</a:t>
            </a:r>
            <a:r>
              <a:rPr lang="en-US" sz="1400" dirty="0"/>
              <a:t>.</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9184" y="4451387"/>
            <a:ext cx="3183254" cy="165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81915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sz="3200" b="0" smtClean="0"/>
              <a:t>6.1.4.</a:t>
            </a:r>
            <a:r>
              <a:rPr lang="en-US" sz="3200" smtClean="0"/>
              <a:t> Operation in Saturation Mode</a:t>
            </a:r>
          </a:p>
        </p:txBody>
      </p:sp>
      <p:graphicFrame>
        <p:nvGraphicFramePr>
          <p:cNvPr id="30725" name="Object 4"/>
          <p:cNvGraphicFramePr>
            <a:graphicFrameLocks noGrp="1" noChangeAspect="1"/>
          </p:cNvGraphicFramePr>
          <p:nvPr>
            <p:ph idx="1"/>
            <p:extLst>
              <p:ext uri="{D42A27DB-BD31-4B8C-83A1-F6EECF244321}">
                <p14:modId xmlns:p14="http://schemas.microsoft.com/office/powerpoint/2010/main" val="2888990146"/>
              </p:ext>
            </p:extLst>
          </p:nvPr>
        </p:nvGraphicFramePr>
        <p:xfrm>
          <a:off x="2170953" y="2362200"/>
          <a:ext cx="5334000" cy="4019344"/>
        </p:xfrm>
        <a:graphic>
          <a:graphicData uri="http://schemas.openxmlformats.org/presentationml/2006/ole">
            <mc:AlternateContent xmlns:mc="http://schemas.openxmlformats.org/markup-compatibility/2006">
              <mc:Choice xmlns:v="urn:schemas-microsoft-com:vml" Requires="v">
                <p:oleObj spid="_x0000_s9250" name="Equation" r:id="rId4" imgW="2730500" imgH="2057400" progId="Equation.DSMT4">
                  <p:embed/>
                </p:oleObj>
              </mc:Choice>
              <mc:Fallback>
                <p:oleObj name="Equation" r:id="rId4" imgW="2730500" imgH="2057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0953" y="2362200"/>
                        <a:ext cx="5334000" cy="4019344"/>
                      </a:xfrm>
                      <a:prstGeom prst="rect">
                        <a:avLst/>
                      </a:prstGeom>
                      <a:noFill/>
                      <a:ln>
                        <a:noFill/>
                      </a:ln>
                      <a:effectLst/>
                      <a:extLst/>
                    </p:spPr>
                  </p:pic>
                </p:oleObj>
              </mc:Fallback>
            </mc:AlternateContent>
          </a:graphicData>
        </a:graphic>
      </p:graphicFrame>
      <p:sp>
        <p:nvSpPr>
          <p:cNvPr id="2" name="Date Placeholder 1"/>
          <p:cNvSpPr>
            <a:spLocks noGrp="1"/>
          </p:cNvSpPr>
          <p:nvPr>
            <p:ph type="dt" sz="half" idx="10"/>
          </p:nvPr>
        </p:nvSpPr>
        <p:spPr/>
        <p:txBody>
          <a:bodyPr/>
          <a:lstStyle/>
          <a:p>
            <a:fld id="{00185EC2-24FB-44E3-8E46-D2B271026CDA}"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26624868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sz="3200" b="0" smtClean="0"/>
              <a:t>6.1.4.</a:t>
            </a:r>
            <a:r>
              <a:rPr lang="en-US" sz="3200" smtClean="0"/>
              <a:t> Operation in Saturation Mode</a:t>
            </a:r>
          </a:p>
        </p:txBody>
      </p:sp>
      <mc:AlternateContent xmlns:mc="http://schemas.openxmlformats.org/markup-compatibility/2006" xmlns:a14="http://schemas.microsoft.com/office/drawing/2010/main">
        <mc:Choice Requires="a14">
          <p:sp>
            <p:nvSpPr>
              <p:cNvPr id="31748" name="Rectangle 3"/>
              <p:cNvSpPr>
                <a:spLocks noGrp="1" noChangeArrowheads="1"/>
              </p:cNvSpPr>
              <p:nvPr>
                <p:ph idx="1"/>
              </p:nvPr>
            </p:nvSpPr>
            <p:spPr/>
            <p:txBody>
              <a:bodyPr>
                <a:normAutofit fontScale="85000" lnSpcReduction="20000"/>
              </a:bodyPr>
              <a:lstStyle/>
              <a:p>
                <a:pPr eaLnBrk="1" hangingPunct="1"/>
                <a:r>
                  <a:rPr lang="en-US" sz="2400" dirty="0" smtClean="0"/>
                  <a:t>Two questions must be asked to determine whether </a:t>
                </a:r>
                <a:r>
                  <a:rPr lang="en-US" sz="2400" dirty="0" smtClean="0">
                    <a:solidFill>
                      <a:srgbClr val="FF0000"/>
                    </a:solidFill>
                  </a:rPr>
                  <a:t>BJT is in saturation mode, or not:</a:t>
                </a:r>
              </a:p>
              <a:p>
                <a:pPr lvl="1" eaLnBrk="1" hangingPunct="1"/>
                <a:r>
                  <a:rPr lang="en-US" sz="2400" dirty="0" smtClean="0"/>
                  <a:t>Is the CBJ forward-biased by </a:t>
                </a:r>
                <a:r>
                  <a:rPr lang="en-US" sz="2400" dirty="0" smtClean="0">
                    <a:solidFill>
                      <a:srgbClr val="FF0000"/>
                    </a:solidFill>
                  </a:rPr>
                  <a:t>more than 0.4</a:t>
                </a:r>
                <a:r>
                  <a:rPr lang="en-US" sz="2400" i="1" dirty="0" smtClean="0">
                    <a:solidFill>
                      <a:srgbClr val="FF0000"/>
                    </a:solidFill>
                  </a:rPr>
                  <a:t>V</a:t>
                </a:r>
                <a:r>
                  <a:rPr lang="en-US" sz="2400" dirty="0" smtClean="0">
                    <a:solidFill>
                      <a:srgbClr val="FF0000"/>
                    </a:solidFill>
                  </a:rPr>
                  <a:t>?</a:t>
                </a:r>
              </a:p>
              <a:p>
                <a:pPr lvl="1" eaLnBrk="1" hangingPunct="1"/>
                <a:r>
                  <a:rPr lang="en-US" sz="2400" dirty="0" smtClean="0"/>
                  <a:t>Is the ratio </a:t>
                </a:r>
                <a:r>
                  <a:rPr lang="en-US" sz="2400" i="1" dirty="0" err="1" smtClean="0">
                    <a:solidFill>
                      <a:srgbClr val="FF0000"/>
                    </a:solidFill>
                  </a:rPr>
                  <a:t>i</a:t>
                </a:r>
                <a:r>
                  <a:rPr lang="en-US" sz="2400" i="1" baseline="-25000" dirty="0" err="1" smtClean="0">
                    <a:solidFill>
                      <a:srgbClr val="FF0000"/>
                    </a:solidFill>
                  </a:rPr>
                  <a:t>C</a:t>
                </a:r>
                <a:r>
                  <a:rPr lang="en-US" sz="2400" dirty="0" smtClean="0">
                    <a:solidFill>
                      <a:srgbClr val="FF0000"/>
                    </a:solidFill>
                  </a:rPr>
                  <a:t>/</a:t>
                </a:r>
                <a:r>
                  <a:rPr lang="en-US" sz="2400" i="1" dirty="0" err="1" smtClean="0">
                    <a:solidFill>
                      <a:srgbClr val="FF0000"/>
                    </a:solidFill>
                  </a:rPr>
                  <a:t>i</a:t>
                </a:r>
                <a:r>
                  <a:rPr lang="en-US" sz="2400" i="1" baseline="-25000" dirty="0" err="1" smtClean="0">
                    <a:solidFill>
                      <a:srgbClr val="FF0000"/>
                    </a:solidFill>
                  </a:rPr>
                  <a:t>B</a:t>
                </a:r>
                <a:r>
                  <a:rPr lang="en-US" sz="2400" dirty="0" smtClean="0">
                    <a:solidFill>
                      <a:srgbClr val="FF0000"/>
                    </a:solidFill>
                  </a:rPr>
                  <a:t> less than </a:t>
                </a:r>
                <a:r>
                  <a:rPr lang="en-US" sz="2400" i="1" dirty="0" smtClean="0">
                    <a:solidFill>
                      <a:srgbClr val="FF0000"/>
                    </a:solidFill>
                    <a:latin typeface="Symbol" pitchFamily="18" charset="2"/>
                  </a:rPr>
                  <a:t>b</a:t>
                </a:r>
                <a:r>
                  <a:rPr lang="en-US" sz="2400" i="1" dirty="0" smtClean="0">
                    <a:solidFill>
                      <a:schemeClr val="bg1"/>
                    </a:solidFill>
                    <a:latin typeface="Symbol" pitchFamily="18" charset="2"/>
                  </a:rPr>
                  <a:t>.</a:t>
                </a:r>
                <a:r>
                  <a:rPr lang="en-US" sz="2400" dirty="0" smtClean="0">
                    <a:solidFill>
                      <a:srgbClr val="FF0000"/>
                    </a:solidFill>
                  </a:rPr>
                  <a:t>?</a:t>
                </a:r>
              </a:p>
              <a:p>
                <a:pPr marL="285750" lvl="1">
                  <a:buFont typeface="Arial" pitchFamily="34" charset="0"/>
                  <a:buChar char="•"/>
                </a:pPr>
                <a:r>
                  <a:rPr lang="en-US" sz="2400" dirty="0"/>
                  <a:t>The collector-to-emitter voltage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𝑣</m:t>
                        </m:r>
                      </m:e>
                      <m:sub>
                        <m:r>
                          <a:rPr lang="en-US" sz="2400" i="1">
                            <a:latin typeface="Cambria Math"/>
                          </a:rPr>
                          <m:t>𝐶𝐸</m:t>
                        </m:r>
                      </m:sub>
                    </m:sSub>
                  </m:oMath>
                </a14:m>
                <a:r>
                  <a:rPr lang="en-US" sz="2400" dirty="0"/>
                  <a:t>of a saturated transistor can be found from Fig. 6.9 as the difference between the forward-bias voltages of the EBJ and the CBJ,</a:t>
                </a:r>
              </a:p>
              <a:p>
                <a:pPr marL="457200" lvl="1" indent="0" eaLnBrk="1" hangingPunct="1">
                  <a:buNone/>
                </a:pPr>
                <a:endParaRPr lang="en-US" sz="2400" dirty="0" smtClean="0">
                  <a:solidFill>
                    <a:srgbClr val="FF0000"/>
                  </a:solidFill>
                </a:endParaRPr>
              </a:p>
              <a:p>
                <a:pPr marL="285750" lvl="1">
                  <a:buFont typeface="Arial" pitchFamily="34" charset="0"/>
                  <a:buChar char="•"/>
                </a:pPr>
                <a:r>
                  <a:rPr lang="en-US" sz="2400" dirty="0"/>
                  <a:t>Recalling that the CBJ has a much larger area than the EBJ, </a:t>
                </a:r>
                <a:r>
                  <a:rPr lang="en-US" sz="2400" i="1" dirty="0" smtClean="0">
                    <a:latin typeface="TimesNewRoman,Italic"/>
                  </a:rPr>
                  <a:t>V</a:t>
                </a:r>
                <a:r>
                  <a:rPr lang="en-US" sz="2400" i="1" baseline="-25000" dirty="0" smtClean="0">
                    <a:latin typeface="TimesNewRoman,Italic"/>
                  </a:rPr>
                  <a:t>BC </a:t>
                </a:r>
                <a:r>
                  <a:rPr lang="en-US" sz="2400" dirty="0" smtClean="0"/>
                  <a:t>will </a:t>
                </a:r>
                <a:r>
                  <a:rPr lang="en-US" sz="2400" dirty="0"/>
                  <a:t>be smaller </a:t>
                </a:r>
                <a:r>
                  <a:rPr lang="en-US" sz="2400" dirty="0" smtClean="0"/>
                  <a:t>than </a:t>
                </a:r>
                <a:r>
                  <a:rPr lang="en-US" sz="2400" i="1" dirty="0">
                    <a:latin typeface="TimesNewRoman,Italic"/>
                  </a:rPr>
                  <a:t>V</a:t>
                </a:r>
                <a:r>
                  <a:rPr lang="en-US" sz="2400" i="1" baseline="-25000" dirty="0">
                    <a:latin typeface="TimesNewRoman,Italic"/>
                  </a:rPr>
                  <a:t>BE </a:t>
                </a:r>
                <a:r>
                  <a:rPr lang="en-US" sz="2400" dirty="0" smtClean="0"/>
                  <a:t>by </a:t>
                </a:r>
                <a:r>
                  <a:rPr lang="en-US" sz="2400" dirty="0"/>
                  <a:t>0.1 to 0.3 V. Thus,</a:t>
                </a:r>
                <a:endParaRPr lang="en-US" sz="2400" dirty="0" smtClean="0"/>
              </a:p>
            </p:txBody>
          </p:sp>
        </mc:Choice>
        <mc:Fallback xmlns="">
          <p:sp>
            <p:nvSpPr>
              <p:cNvPr id="31748" name="Rectangle 3"/>
              <p:cNvSpPr>
                <a:spLocks noGrp="1" noRot="1" noChangeAspect="1" noMove="1" noResize="1" noEditPoints="1" noAdjustHandles="1" noChangeArrowheads="1" noChangeShapeType="1" noTextEdit="1"/>
              </p:cNvSpPr>
              <p:nvPr>
                <p:ph idx="1"/>
              </p:nvPr>
            </p:nvSpPr>
            <p:spPr>
              <a:blipFill rotWithShape="0">
                <a:blip r:embed="rId3"/>
                <a:stretch>
                  <a:fillRect l="-1076" t="-3357" r="-269"/>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fld id="{083F73B4-BA07-4601-B854-0164C090E9B2}"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
        <p:nvSpPr>
          <p:cNvPr id="6" name="Rectangle 5"/>
          <p:cNvSpPr/>
          <p:nvPr/>
        </p:nvSpPr>
        <p:spPr>
          <a:xfrm>
            <a:off x="3733800" y="4648200"/>
            <a:ext cx="2170787" cy="400110"/>
          </a:xfrm>
          <a:prstGeom prst="rect">
            <a:avLst/>
          </a:prstGeom>
        </p:spPr>
        <p:txBody>
          <a:bodyPr wrap="none">
            <a:spAutoFit/>
          </a:bodyPr>
          <a:lstStyle/>
          <a:p>
            <a:r>
              <a:rPr lang="en-US" sz="2000" i="1" dirty="0" err="1">
                <a:latin typeface="TimesNewRoman,Italic"/>
              </a:rPr>
              <a:t>V</a:t>
            </a:r>
            <a:r>
              <a:rPr lang="en-US" sz="2000" i="1" baseline="-25000" dirty="0" err="1">
                <a:latin typeface="TimesNewRoman,Italic"/>
              </a:rPr>
              <a:t>CE</a:t>
            </a:r>
            <a:r>
              <a:rPr lang="en-US" sz="2000" baseline="-25000" dirty="0" err="1">
                <a:latin typeface="TimesNewRoman"/>
              </a:rPr>
              <a:t>sat</a:t>
            </a:r>
            <a:r>
              <a:rPr lang="en-US" sz="2000" dirty="0">
                <a:latin typeface="TimesNewRoman"/>
              </a:rPr>
              <a:t> </a:t>
            </a:r>
            <a:r>
              <a:rPr lang="en-US" sz="2000" dirty="0">
                <a:latin typeface="Times"/>
              </a:rPr>
              <a:t>= </a:t>
            </a:r>
            <a:r>
              <a:rPr lang="en-US" sz="2000" i="1" dirty="0">
                <a:latin typeface="TimesNewRoman,Italic"/>
              </a:rPr>
              <a:t>V</a:t>
            </a:r>
            <a:r>
              <a:rPr lang="en-US" sz="2000" i="1" baseline="-25000" dirty="0">
                <a:latin typeface="TimesNewRoman,Italic"/>
              </a:rPr>
              <a:t>BE</a:t>
            </a:r>
            <a:r>
              <a:rPr lang="en-US" sz="2000" i="1" dirty="0">
                <a:latin typeface="TimesNewRoman,Italic"/>
              </a:rPr>
              <a:t> </a:t>
            </a:r>
            <a:r>
              <a:rPr lang="en-US" sz="2000" dirty="0">
                <a:latin typeface="Times"/>
              </a:rPr>
              <a:t>– </a:t>
            </a:r>
            <a:r>
              <a:rPr lang="en-US" sz="2000" i="1" dirty="0">
                <a:latin typeface="TimesNewRoman,Italic"/>
              </a:rPr>
              <a:t>V</a:t>
            </a:r>
            <a:r>
              <a:rPr lang="en-US" sz="2000" i="1" baseline="-25000" dirty="0">
                <a:latin typeface="TimesNewRoman,Italic"/>
              </a:rPr>
              <a:t>BC</a:t>
            </a:r>
            <a:endParaRPr lang="en-US" sz="2000" baseline="-25000" dirty="0"/>
          </a:p>
        </p:txBody>
      </p:sp>
      <mc:AlternateContent xmlns:mc="http://schemas.openxmlformats.org/markup-compatibility/2006" xmlns:a14="http://schemas.microsoft.com/office/drawing/2010/main">
        <mc:Choice Requires="a14">
          <p:sp>
            <p:nvSpPr>
              <p:cNvPr id="7" name="TextBox 6"/>
              <p:cNvSpPr txBox="1"/>
              <p:nvPr/>
            </p:nvSpPr>
            <p:spPr>
              <a:xfrm>
                <a:off x="3683016" y="5750466"/>
                <a:ext cx="22723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𝑉</m:t>
                          </m:r>
                        </m:e>
                        <m:sub>
                          <m:r>
                            <a:rPr lang="en-US" b="0" i="1" smtClean="0">
                              <a:latin typeface="Cambria Math"/>
                            </a:rPr>
                            <m:t>𝐶𝐸𝑠𝑎𝑡</m:t>
                          </m:r>
                        </m:sub>
                      </m:sSub>
                      <m:r>
                        <a:rPr lang="en-US" i="1">
                          <a:latin typeface="Cambria Math"/>
                          <a:ea typeface="Cambria Math"/>
                        </a:rPr>
                        <m:t>≃</m:t>
                      </m:r>
                      <m:r>
                        <a:rPr lang="en-US" b="0" i="1" smtClean="0">
                          <a:latin typeface="Cambria Math"/>
                          <a:ea typeface="Cambria Math"/>
                        </a:rPr>
                        <m:t>0</m:t>
                      </m:r>
                      <m:r>
                        <a:rPr lang="en-US" b="0" i="1" smtClean="0">
                          <a:latin typeface="Cambria Math"/>
                          <a:ea typeface="Cambria Math"/>
                        </a:rPr>
                        <m:t>.</m:t>
                      </m:r>
                      <m:r>
                        <a:rPr lang="en-US" b="0" i="1" smtClean="0">
                          <a:latin typeface="Cambria Math"/>
                          <a:ea typeface="Cambria Math"/>
                        </a:rPr>
                        <m:t>1</m:t>
                      </m:r>
                      <m:r>
                        <a:rPr lang="en-US" b="0" i="1" smtClean="0">
                          <a:latin typeface="Cambria Math"/>
                          <a:ea typeface="Cambria Math"/>
                        </a:rPr>
                        <m:t> </m:t>
                      </m:r>
                      <m:r>
                        <a:rPr lang="en-US" b="0" i="1" smtClean="0">
                          <a:latin typeface="Cambria Math"/>
                          <a:ea typeface="Cambria Math"/>
                        </a:rPr>
                        <m:t>𝑡𝑜</m:t>
                      </m:r>
                      <m:r>
                        <a:rPr lang="en-US" b="0" i="1" smtClean="0">
                          <a:latin typeface="Cambria Math"/>
                          <a:ea typeface="Cambria Math"/>
                        </a:rPr>
                        <m:t> </m:t>
                      </m:r>
                      <m:r>
                        <a:rPr lang="en-US" b="0" i="1" smtClean="0">
                          <a:latin typeface="Cambria Math"/>
                          <a:ea typeface="Cambria Math"/>
                        </a:rPr>
                        <m:t>0</m:t>
                      </m:r>
                      <m:r>
                        <a:rPr lang="en-US" b="0" i="1" smtClean="0">
                          <a:latin typeface="Cambria Math"/>
                          <a:ea typeface="Cambria Math"/>
                        </a:rPr>
                        <m:t>.</m:t>
                      </m:r>
                      <m:r>
                        <a:rPr lang="en-US" b="0" i="1" smtClean="0">
                          <a:latin typeface="Cambria Math"/>
                          <a:ea typeface="Cambria Math"/>
                        </a:rPr>
                        <m:t>3</m:t>
                      </m:r>
                      <m:r>
                        <a:rPr lang="en-US" b="0" i="1" smtClean="0">
                          <a:latin typeface="Cambria Math"/>
                          <a:ea typeface="Cambria Math"/>
                        </a:rPr>
                        <m:t> </m:t>
                      </m:r>
                      <m:r>
                        <m:rPr>
                          <m:sty m:val="p"/>
                        </m:rPr>
                        <a:rPr lang="en-US" b="0" i="0" smtClean="0">
                          <a:latin typeface="Cambria Math"/>
                          <a:ea typeface="Cambria Math"/>
                        </a:rPr>
                        <m:t>V</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683016" y="5750466"/>
                <a:ext cx="2272353" cy="369332"/>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23931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Effect transition="in" filter="fade">
                                      <p:cBhvr>
                                        <p:cTn id="7" dur="1000"/>
                                        <p:tgtEl>
                                          <p:spTgt spid="31748">
                                            <p:txEl>
                                              <p:pRg st="0" end="0"/>
                                            </p:txEl>
                                          </p:spTgt>
                                        </p:tgtEl>
                                      </p:cBhvr>
                                    </p:animEffect>
                                    <p:anim calcmode="lin" valueType="num">
                                      <p:cBhvr>
                                        <p:cTn id="8" dur="1000" fill="hold"/>
                                        <p:tgtEl>
                                          <p:spTgt spid="3174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748">
                                            <p:txEl>
                                              <p:pRg st="1" end="1"/>
                                            </p:txEl>
                                          </p:spTgt>
                                        </p:tgtEl>
                                        <p:attrNameLst>
                                          <p:attrName>style.visibility</p:attrName>
                                        </p:attrNameLst>
                                      </p:cBhvr>
                                      <p:to>
                                        <p:strVal val="visible"/>
                                      </p:to>
                                    </p:set>
                                    <p:animEffect transition="in" filter="fade">
                                      <p:cBhvr>
                                        <p:cTn id="12" dur="1000"/>
                                        <p:tgtEl>
                                          <p:spTgt spid="31748">
                                            <p:txEl>
                                              <p:pRg st="1" end="1"/>
                                            </p:txEl>
                                          </p:spTgt>
                                        </p:tgtEl>
                                      </p:cBhvr>
                                    </p:animEffect>
                                    <p:anim calcmode="lin" valueType="num">
                                      <p:cBhvr>
                                        <p:cTn id="13" dur="1000" fill="hold"/>
                                        <p:tgtEl>
                                          <p:spTgt spid="3174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174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748">
                                            <p:txEl>
                                              <p:pRg st="2" end="2"/>
                                            </p:txEl>
                                          </p:spTgt>
                                        </p:tgtEl>
                                        <p:attrNameLst>
                                          <p:attrName>style.visibility</p:attrName>
                                        </p:attrNameLst>
                                      </p:cBhvr>
                                      <p:to>
                                        <p:strVal val="visible"/>
                                      </p:to>
                                    </p:set>
                                    <p:animEffect transition="in" filter="fade">
                                      <p:cBhvr>
                                        <p:cTn id="17" dur="1000"/>
                                        <p:tgtEl>
                                          <p:spTgt spid="31748">
                                            <p:txEl>
                                              <p:pRg st="2" end="2"/>
                                            </p:txEl>
                                          </p:spTgt>
                                        </p:tgtEl>
                                      </p:cBhvr>
                                    </p:animEffect>
                                    <p:anim calcmode="lin" valueType="num">
                                      <p:cBhvr>
                                        <p:cTn id="18" dur="1000" fill="hold"/>
                                        <p:tgtEl>
                                          <p:spTgt spid="3174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174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748">
                                            <p:txEl>
                                              <p:pRg st="3" end="3"/>
                                            </p:txEl>
                                          </p:spTgt>
                                        </p:tgtEl>
                                        <p:attrNameLst>
                                          <p:attrName>style.visibility</p:attrName>
                                        </p:attrNameLst>
                                      </p:cBhvr>
                                      <p:to>
                                        <p:strVal val="visible"/>
                                      </p:to>
                                    </p:set>
                                    <p:animEffect transition="in" filter="fade">
                                      <p:cBhvr>
                                        <p:cTn id="24" dur="1000"/>
                                        <p:tgtEl>
                                          <p:spTgt spid="31748">
                                            <p:txEl>
                                              <p:pRg st="3" end="3"/>
                                            </p:txEl>
                                          </p:spTgt>
                                        </p:tgtEl>
                                      </p:cBhvr>
                                    </p:animEffect>
                                    <p:anim calcmode="lin" valueType="num">
                                      <p:cBhvr>
                                        <p:cTn id="25" dur="1000" fill="hold"/>
                                        <p:tgtEl>
                                          <p:spTgt spid="3174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1748">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1748">
                                            <p:txEl>
                                              <p:pRg st="5" end="5"/>
                                            </p:txEl>
                                          </p:spTgt>
                                        </p:tgtEl>
                                        <p:attrNameLst>
                                          <p:attrName>style.visibility</p:attrName>
                                        </p:attrNameLst>
                                      </p:cBhvr>
                                      <p:to>
                                        <p:strVal val="visible"/>
                                      </p:to>
                                    </p:set>
                                    <p:animEffect transition="in" filter="fade">
                                      <p:cBhvr>
                                        <p:cTn id="36" dur="1000"/>
                                        <p:tgtEl>
                                          <p:spTgt spid="31748">
                                            <p:txEl>
                                              <p:pRg st="5" end="5"/>
                                            </p:txEl>
                                          </p:spTgt>
                                        </p:tgtEl>
                                      </p:cBhvr>
                                    </p:animEffect>
                                    <p:anim calcmode="lin" valueType="num">
                                      <p:cBhvr>
                                        <p:cTn id="37" dur="1000" fill="hold"/>
                                        <p:tgtEl>
                                          <p:spTgt spid="31748">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1748">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BJT regions of operation</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866" y="2176537"/>
            <a:ext cx="6798734" cy="392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737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713585-1B64-47B1-902D-3A93004DE549}"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428" y="1183250"/>
            <a:ext cx="6433609" cy="475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298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BJT applications</a:t>
            </a:r>
          </a:p>
        </p:txBody>
      </p:sp>
      <p:sp>
        <p:nvSpPr>
          <p:cNvPr id="4" name="Date Placeholder 3"/>
          <p:cNvSpPr>
            <a:spLocks noGrp="1"/>
          </p:cNvSpPr>
          <p:nvPr>
            <p:ph type="dt" sz="half" idx="10"/>
          </p:nvPr>
        </p:nvSpPr>
        <p:spPr/>
        <p:txBody>
          <a:bodyPr/>
          <a:lstStyle/>
          <a:p>
            <a:fld id="{5E713585-1B64-47B1-902D-3A93004DE549}"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36" y="2807081"/>
            <a:ext cx="3678564" cy="258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48000"/>
            <a:ext cx="3438525" cy="233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581400" y="5594613"/>
            <a:ext cx="2293192" cy="369332"/>
          </a:xfrm>
          <a:prstGeom prst="rect">
            <a:avLst/>
          </a:prstGeom>
        </p:spPr>
        <p:txBody>
          <a:bodyPr wrap="none">
            <a:spAutoFit/>
          </a:bodyPr>
          <a:lstStyle/>
          <a:p>
            <a:r>
              <a:rPr lang="en-US" b="1" dirty="0" smtClean="0"/>
              <a:t>NPN </a:t>
            </a:r>
            <a:r>
              <a:rPr lang="en-US" b="1" dirty="0"/>
              <a:t>BJT switch circuit</a:t>
            </a:r>
          </a:p>
        </p:txBody>
      </p:sp>
    </p:spTree>
    <p:extLst>
      <p:ext uri="{BB962C8B-B14F-4D97-AF65-F5344CB8AC3E}">
        <p14:creationId xmlns:p14="http://schemas.microsoft.com/office/powerpoint/2010/main" val="3673716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713585-1B64-47B1-902D-3A93004DE549}"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
        <p:nvSpPr>
          <p:cNvPr id="2" name="Title 1"/>
          <p:cNvSpPr>
            <a:spLocks noGrp="1"/>
          </p:cNvSpPr>
          <p:nvPr>
            <p:ph type="title" idx="4294967295"/>
          </p:nvPr>
        </p:nvSpPr>
        <p:spPr>
          <a:xfrm>
            <a:off x="1005681" y="385141"/>
            <a:ext cx="6799262" cy="787161"/>
          </a:xfrm>
        </p:spPr>
        <p:txBody>
          <a:bodyPr/>
          <a:lstStyle/>
          <a:p>
            <a:r>
              <a:rPr lang="en-US" dirty="0"/>
              <a:t>BJT applications</a:t>
            </a:r>
          </a:p>
        </p:txBody>
      </p:sp>
      <p:pic>
        <p:nvPicPr>
          <p:cNvPr id="9218" name="Picture 2" descr="Transistor to Operate the Re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219825" cy="43338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581400" y="5526048"/>
            <a:ext cx="2293192" cy="369332"/>
          </a:xfrm>
          <a:prstGeom prst="rect">
            <a:avLst/>
          </a:prstGeom>
        </p:spPr>
        <p:txBody>
          <a:bodyPr wrap="none">
            <a:spAutoFit/>
          </a:bodyPr>
          <a:lstStyle/>
          <a:p>
            <a:r>
              <a:rPr lang="en-US" b="1" dirty="0" smtClean="0"/>
              <a:t>NPN </a:t>
            </a:r>
            <a:r>
              <a:rPr lang="en-US" b="1" dirty="0"/>
              <a:t>BJT switch circuit</a:t>
            </a:r>
          </a:p>
        </p:txBody>
      </p:sp>
      <p:sp>
        <p:nvSpPr>
          <p:cNvPr id="3" name="TextBox 2"/>
          <p:cNvSpPr txBox="1"/>
          <p:nvPr/>
        </p:nvSpPr>
        <p:spPr>
          <a:xfrm>
            <a:off x="600007" y="5895380"/>
            <a:ext cx="8255978" cy="369332"/>
          </a:xfrm>
          <a:prstGeom prst="rect">
            <a:avLst/>
          </a:prstGeom>
          <a:noFill/>
        </p:spPr>
        <p:txBody>
          <a:bodyPr wrap="none" rtlCol="0">
            <a:spAutoFit/>
          </a:bodyPr>
          <a:lstStyle/>
          <a:p>
            <a:r>
              <a:rPr lang="en-US" dirty="0" smtClean="0"/>
              <a:t>Use relay to separate the control circuit from the high current/voltage electrical circuit</a:t>
            </a:r>
            <a:endParaRPr lang="en-US" dirty="0"/>
          </a:p>
        </p:txBody>
      </p:sp>
    </p:spTree>
    <p:extLst>
      <p:ext uri="{BB962C8B-B14F-4D97-AF65-F5344CB8AC3E}">
        <p14:creationId xmlns:p14="http://schemas.microsoft.com/office/powerpoint/2010/main" val="2750557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BJT applications</a:t>
            </a:r>
          </a:p>
        </p:txBody>
      </p:sp>
      <p:sp>
        <p:nvSpPr>
          <p:cNvPr id="3" name="Content Placeholder 2"/>
          <p:cNvSpPr>
            <a:spLocks noGrp="1"/>
          </p:cNvSpPr>
          <p:nvPr>
            <p:ph idx="1"/>
          </p:nvPr>
        </p:nvSpPr>
        <p:spPr>
          <a:xfrm>
            <a:off x="914400" y="2438400"/>
            <a:ext cx="7543800" cy="3810000"/>
          </a:xfrm>
        </p:spPr>
        <p:txBody>
          <a:bodyPr>
            <a:noAutofit/>
          </a:bodyPr>
          <a:lstStyle/>
          <a:p>
            <a:pPr marL="0" indent="0">
              <a:spcBef>
                <a:spcPts val="0"/>
              </a:spcBef>
              <a:buNone/>
            </a:pPr>
            <a:r>
              <a:rPr lang="en-US" sz="2000" b="1" dirty="0"/>
              <a:t>Transistor to Drive the Motor</a:t>
            </a:r>
          </a:p>
          <a:p>
            <a:pPr>
              <a:spcBef>
                <a:spcPts val="0"/>
              </a:spcBef>
            </a:pPr>
            <a:r>
              <a:rPr lang="en-US" sz="2000" dirty="0"/>
              <a:t>A transistor can also used to drive and regulate the speed of the DC motor in a unidirectional way by switching the transistor in regular intervals of </a:t>
            </a:r>
            <a:r>
              <a:rPr lang="en-US" sz="2000" dirty="0" smtClean="0"/>
              <a:t>time.</a:t>
            </a:r>
            <a:endParaRPr lang="en-US" sz="2000" dirty="0"/>
          </a:p>
          <a:p>
            <a:pPr>
              <a:spcBef>
                <a:spcPts val="0"/>
              </a:spcBef>
            </a:pPr>
            <a:r>
              <a:rPr lang="en-US" sz="2000" dirty="0" smtClean="0"/>
              <a:t>the </a:t>
            </a:r>
            <a:r>
              <a:rPr lang="en-US" sz="2000" dirty="0"/>
              <a:t>DC motor is also an inductive load so we have to place a freewheeling diode across it to protect the circuit.</a:t>
            </a:r>
          </a:p>
          <a:p>
            <a:pPr>
              <a:spcBef>
                <a:spcPts val="0"/>
              </a:spcBef>
            </a:pPr>
            <a:r>
              <a:rPr lang="en-US" sz="2000" dirty="0"/>
              <a:t>By switching the transistor in cutoff and saturation regions, we can turn ON and OFF the motor repeatedly.</a:t>
            </a:r>
          </a:p>
          <a:p>
            <a:pPr>
              <a:spcBef>
                <a:spcPts val="0"/>
              </a:spcBef>
            </a:pPr>
            <a:r>
              <a:rPr lang="en-US" sz="2000" dirty="0"/>
              <a:t>It is also possible to regulate the speed of the motor from standstill to full speed by switching the transistor at variable frequencies. We can get the switching frequency from control device or IC like microcontroller.</a:t>
            </a:r>
          </a:p>
          <a:p>
            <a:pPr>
              <a:spcBef>
                <a:spcPts val="0"/>
              </a:spcBef>
            </a:pPr>
            <a:endParaRPr lang="en-US" sz="2000" dirty="0"/>
          </a:p>
        </p:txBody>
      </p:sp>
      <p:sp>
        <p:nvSpPr>
          <p:cNvPr id="4" name="Date Placeholder 3"/>
          <p:cNvSpPr>
            <a:spLocks noGrp="1"/>
          </p:cNvSpPr>
          <p:nvPr>
            <p:ph type="dt" sz="half" idx="10"/>
          </p:nvPr>
        </p:nvSpPr>
        <p:spPr/>
        <p:txBody>
          <a:bodyPr/>
          <a:lstStyle/>
          <a:p>
            <a:fld id="{5E713585-1B64-47B1-902D-3A93004DE549}"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640134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713585-1B64-47B1-902D-3A93004DE549}"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
        <p:nvSpPr>
          <p:cNvPr id="2" name="Title 1"/>
          <p:cNvSpPr>
            <a:spLocks noGrp="1"/>
          </p:cNvSpPr>
          <p:nvPr>
            <p:ph type="title" idx="4294967295"/>
          </p:nvPr>
        </p:nvSpPr>
        <p:spPr>
          <a:xfrm>
            <a:off x="1265248" y="545210"/>
            <a:ext cx="6799262" cy="568325"/>
          </a:xfrm>
        </p:spPr>
        <p:txBody>
          <a:bodyPr>
            <a:normAutofit fontScale="90000"/>
          </a:bodyPr>
          <a:lstStyle/>
          <a:p>
            <a:r>
              <a:rPr lang="en-US" dirty="0"/>
              <a:t>BJT applications</a:t>
            </a:r>
          </a:p>
        </p:txBody>
      </p:sp>
      <p:pic>
        <p:nvPicPr>
          <p:cNvPr id="10242" name="Picture 2" descr="http://www.electronicshub.org/wp-content/uploads/2015/02/Transistor-to-Drive-the-Mo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84369"/>
            <a:ext cx="4453466" cy="41513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5358" y="5435717"/>
            <a:ext cx="7739042" cy="646331"/>
          </a:xfrm>
          <a:prstGeom prst="rect">
            <a:avLst/>
          </a:prstGeom>
          <a:noFill/>
        </p:spPr>
        <p:txBody>
          <a:bodyPr wrap="none" rtlCol="0">
            <a:spAutoFit/>
          </a:bodyPr>
          <a:lstStyle/>
          <a:p>
            <a:pPr algn="ctr"/>
            <a:r>
              <a:rPr lang="en-US" dirty="0" smtClean="0"/>
              <a:t>Control the  speed of motor using Pulse Width Modulation</a:t>
            </a:r>
          </a:p>
          <a:p>
            <a:pPr algn="ctr"/>
            <a:r>
              <a:rPr lang="en-US" dirty="0" smtClean="0"/>
              <a:t>The duty cycle of input digital signal  controls  the  DC level applied to the motor </a:t>
            </a:r>
            <a:endParaRPr lang="en-US" dirty="0"/>
          </a:p>
        </p:txBody>
      </p:sp>
    </p:spTree>
    <p:extLst>
      <p:ext uri="{BB962C8B-B14F-4D97-AF65-F5344CB8AC3E}">
        <p14:creationId xmlns:p14="http://schemas.microsoft.com/office/powerpoint/2010/main" val="248516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713585-1B64-47B1-902D-3A93004DE549}"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
        <p:nvSpPr>
          <p:cNvPr id="2" name="Title 1"/>
          <p:cNvSpPr>
            <a:spLocks noGrp="1"/>
          </p:cNvSpPr>
          <p:nvPr>
            <p:ph type="title" idx="4294967295"/>
          </p:nvPr>
        </p:nvSpPr>
        <p:spPr>
          <a:xfrm>
            <a:off x="1077119" y="734719"/>
            <a:ext cx="6799262" cy="548610"/>
          </a:xfrm>
        </p:spPr>
        <p:txBody>
          <a:bodyPr>
            <a:normAutofit fontScale="90000"/>
          </a:bodyPr>
          <a:lstStyle/>
          <a:p>
            <a:r>
              <a:rPr lang="en-US" dirty="0"/>
              <a:t>BJT applications</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1447800"/>
            <a:ext cx="337185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629274" y="3593068"/>
            <a:ext cx="2545633" cy="369332"/>
          </a:xfrm>
          <a:prstGeom prst="rect">
            <a:avLst/>
          </a:prstGeom>
        </p:spPr>
        <p:txBody>
          <a:bodyPr wrap="none">
            <a:spAutoFit/>
          </a:bodyPr>
          <a:lstStyle/>
          <a:p>
            <a:r>
              <a:rPr lang="en-US" b="1" dirty="0"/>
              <a:t>Basic BJT inverter circuit </a:t>
            </a:r>
            <a:endParaRPr lang="en-US" dirty="0"/>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87210"/>
            <a:ext cx="769620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5334000"/>
            <a:ext cx="76581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flipH="1">
            <a:off x="1066800" y="2743200"/>
            <a:ext cx="1219200" cy="609600"/>
            <a:chOff x="1066800" y="2438400"/>
            <a:chExt cx="1219200" cy="609600"/>
          </a:xfrm>
        </p:grpSpPr>
        <p:cxnSp>
          <p:nvCxnSpPr>
            <p:cNvPr id="7" name="Straight Connector 6"/>
            <p:cNvCxnSpPr/>
            <p:nvPr/>
          </p:nvCxnSpPr>
          <p:spPr>
            <a:xfrm>
              <a:off x="10668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76400" y="30480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371600" y="2743200"/>
              <a:ext cx="609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flipH="1" flipV="1">
            <a:off x="6292491" y="2285999"/>
            <a:ext cx="1219200" cy="609600"/>
            <a:chOff x="1066800" y="2438400"/>
            <a:chExt cx="1219200" cy="609600"/>
          </a:xfrm>
        </p:grpSpPr>
        <p:cxnSp>
          <p:nvCxnSpPr>
            <p:cNvPr id="15" name="Straight Connector 14"/>
            <p:cNvCxnSpPr/>
            <p:nvPr/>
          </p:nvCxnSpPr>
          <p:spPr>
            <a:xfrm>
              <a:off x="1066800" y="243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76400" y="30480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371600" y="2743200"/>
              <a:ext cx="6096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981200" y="2373867"/>
            <a:ext cx="500073" cy="369332"/>
          </a:xfrm>
          <a:prstGeom prst="rect">
            <a:avLst/>
          </a:prstGeom>
          <a:noFill/>
        </p:spPr>
        <p:txBody>
          <a:bodyPr wrap="none" rtlCol="0">
            <a:spAutoFit/>
          </a:bodyPr>
          <a:lstStyle/>
          <a:p>
            <a:r>
              <a:rPr lang="en-US" dirty="0" err="1" smtClean="0"/>
              <a:t>Vcc</a:t>
            </a:r>
            <a:endParaRPr lang="en-US" dirty="0"/>
          </a:p>
        </p:txBody>
      </p:sp>
      <p:sp>
        <p:nvSpPr>
          <p:cNvPr id="9" name="TextBox 8"/>
          <p:cNvSpPr txBox="1"/>
          <p:nvPr/>
        </p:nvSpPr>
        <p:spPr>
          <a:xfrm>
            <a:off x="947493" y="2951201"/>
            <a:ext cx="486030" cy="369332"/>
          </a:xfrm>
          <a:prstGeom prst="rect">
            <a:avLst/>
          </a:prstGeom>
          <a:noFill/>
        </p:spPr>
        <p:txBody>
          <a:bodyPr wrap="none" rtlCol="0">
            <a:spAutoFit/>
          </a:bodyPr>
          <a:lstStyle/>
          <a:p>
            <a:r>
              <a:rPr lang="en-US" dirty="0" smtClean="0"/>
              <a:t>0 V</a:t>
            </a:r>
            <a:endParaRPr lang="en-US" dirty="0"/>
          </a:p>
        </p:txBody>
      </p:sp>
      <p:sp>
        <p:nvSpPr>
          <p:cNvPr id="19" name="TextBox 18"/>
          <p:cNvSpPr txBox="1"/>
          <p:nvPr/>
        </p:nvSpPr>
        <p:spPr>
          <a:xfrm>
            <a:off x="7206891" y="2581869"/>
            <a:ext cx="486030" cy="369332"/>
          </a:xfrm>
          <a:prstGeom prst="rect">
            <a:avLst/>
          </a:prstGeom>
          <a:noFill/>
        </p:spPr>
        <p:txBody>
          <a:bodyPr wrap="none" rtlCol="0">
            <a:spAutoFit/>
          </a:bodyPr>
          <a:lstStyle/>
          <a:p>
            <a:r>
              <a:rPr lang="en-US" dirty="0" smtClean="0"/>
              <a:t>0 V</a:t>
            </a:r>
            <a:endParaRPr lang="en-US" dirty="0"/>
          </a:p>
        </p:txBody>
      </p:sp>
      <p:sp>
        <p:nvSpPr>
          <p:cNvPr id="20" name="TextBox 19"/>
          <p:cNvSpPr txBox="1"/>
          <p:nvPr/>
        </p:nvSpPr>
        <p:spPr>
          <a:xfrm>
            <a:off x="6257925" y="1916667"/>
            <a:ext cx="500073" cy="369332"/>
          </a:xfrm>
          <a:prstGeom prst="rect">
            <a:avLst/>
          </a:prstGeom>
          <a:noFill/>
        </p:spPr>
        <p:txBody>
          <a:bodyPr wrap="none" rtlCol="0">
            <a:spAutoFit/>
          </a:bodyPr>
          <a:lstStyle/>
          <a:p>
            <a:r>
              <a:rPr lang="en-US" dirty="0" err="1" smtClean="0"/>
              <a:t>Vcc</a:t>
            </a:r>
            <a:endParaRPr lang="en-US" dirty="0"/>
          </a:p>
        </p:txBody>
      </p:sp>
    </p:spTree>
    <p:extLst>
      <p:ext uri="{BB962C8B-B14F-4D97-AF65-F5344CB8AC3E}">
        <p14:creationId xmlns:p14="http://schemas.microsoft.com/office/powerpoint/2010/main" val="112305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1000"/>
                                        <p:tgtEl>
                                          <p:spTgt spid="20483"/>
                                        </p:tgtEl>
                                      </p:cBhvr>
                                    </p:animEffect>
                                    <p:anim calcmode="lin" valueType="num">
                                      <p:cBhvr>
                                        <p:cTn id="8" dur="1000" fill="hold"/>
                                        <p:tgtEl>
                                          <p:spTgt spid="20483"/>
                                        </p:tgtEl>
                                        <p:attrNameLst>
                                          <p:attrName>ppt_x</p:attrName>
                                        </p:attrNameLst>
                                      </p:cBhvr>
                                      <p:tavLst>
                                        <p:tav tm="0">
                                          <p:val>
                                            <p:strVal val="#ppt_x"/>
                                          </p:val>
                                        </p:tav>
                                        <p:tav tm="100000">
                                          <p:val>
                                            <p:strVal val="#ppt_x"/>
                                          </p:val>
                                        </p:tav>
                                      </p:tavLst>
                                    </p:anim>
                                    <p:anim calcmode="lin" valueType="num">
                                      <p:cBhvr>
                                        <p:cTn id="9"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484"/>
                                        </p:tgtEl>
                                        <p:attrNameLst>
                                          <p:attrName>style.visibility</p:attrName>
                                        </p:attrNameLst>
                                      </p:cBhvr>
                                      <p:to>
                                        <p:strVal val="visible"/>
                                      </p:to>
                                    </p:set>
                                    <p:animEffect transition="in" filter="fade">
                                      <p:cBhvr>
                                        <p:cTn id="14" dur="1000"/>
                                        <p:tgtEl>
                                          <p:spTgt spid="20484"/>
                                        </p:tgtEl>
                                      </p:cBhvr>
                                    </p:animEffect>
                                    <p:anim calcmode="lin" valueType="num">
                                      <p:cBhvr>
                                        <p:cTn id="15" dur="1000" fill="hold"/>
                                        <p:tgtEl>
                                          <p:spTgt spid="20484"/>
                                        </p:tgtEl>
                                        <p:attrNameLst>
                                          <p:attrName>ppt_x</p:attrName>
                                        </p:attrNameLst>
                                      </p:cBhvr>
                                      <p:tavLst>
                                        <p:tav tm="0">
                                          <p:val>
                                            <p:strVal val="#ppt_x"/>
                                          </p:val>
                                        </p:tav>
                                        <p:tav tm="100000">
                                          <p:val>
                                            <p:strVal val="#ppt_x"/>
                                          </p:val>
                                        </p:tav>
                                      </p:tavLst>
                                    </p:anim>
                                    <p:anim calcmode="lin" valueType="num">
                                      <p:cBhvr>
                                        <p:cTn id="16"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mtClean="0"/>
              <a:t>Introduction</a:t>
            </a:r>
          </a:p>
        </p:txBody>
      </p:sp>
      <p:sp>
        <p:nvSpPr>
          <p:cNvPr id="4100" name="Rectangle 3"/>
          <p:cNvSpPr>
            <a:spLocks noGrp="1" noChangeArrowheads="1"/>
          </p:cNvSpPr>
          <p:nvPr>
            <p:ph idx="1"/>
          </p:nvPr>
        </p:nvSpPr>
        <p:spPr/>
        <p:txBody>
          <a:bodyPr/>
          <a:lstStyle/>
          <a:p>
            <a:pPr eaLnBrk="1" hangingPunct="1"/>
            <a:r>
              <a:rPr lang="en-US" b="1" smtClean="0"/>
              <a:t>IN THIS CHAPTER YOU WILL LEARN</a:t>
            </a:r>
          </a:p>
          <a:p>
            <a:pPr lvl="1" eaLnBrk="1" hangingPunct="1"/>
            <a:r>
              <a:rPr lang="en-US" smtClean="0"/>
              <a:t>How to obtain </a:t>
            </a:r>
            <a:r>
              <a:rPr lang="en-US" smtClean="0">
                <a:solidFill>
                  <a:srgbClr val="FF0000"/>
                </a:solidFill>
              </a:rPr>
              <a:t>linear amplification</a:t>
            </a:r>
            <a:r>
              <a:rPr lang="en-US" smtClean="0"/>
              <a:t> from the fundamentally nonlinear BJT.</a:t>
            </a:r>
          </a:p>
          <a:p>
            <a:pPr lvl="1" eaLnBrk="1" hangingPunct="1"/>
            <a:r>
              <a:rPr lang="en-US" smtClean="0"/>
              <a:t>The </a:t>
            </a:r>
            <a:r>
              <a:rPr lang="en-US" smtClean="0">
                <a:solidFill>
                  <a:srgbClr val="FF0000"/>
                </a:solidFill>
              </a:rPr>
              <a:t>three basic ways for connecting a BJT</a:t>
            </a:r>
            <a:r>
              <a:rPr lang="en-US" smtClean="0"/>
              <a:t> to be able to construct amplifiers with different properties.</a:t>
            </a:r>
          </a:p>
          <a:p>
            <a:pPr lvl="1" eaLnBrk="1" hangingPunct="1"/>
            <a:r>
              <a:rPr lang="en-US" smtClean="0">
                <a:solidFill>
                  <a:srgbClr val="FF0000"/>
                </a:solidFill>
              </a:rPr>
              <a:t>Practical circuits</a:t>
            </a:r>
            <a:r>
              <a:rPr lang="en-US" smtClean="0"/>
              <a:t> for bipolar-transistor amplifiers that can be constructed by using discrete components.</a:t>
            </a:r>
          </a:p>
        </p:txBody>
      </p:sp>
      <p:sp>
        <p:nvSpPr>
          <p:cNvPr id="2" name="Date Placeholder 1"/>
          <p:cNvSpPr>
            <a:spLocks noGrp="1"/>
          </p:cNvSpPr>
          <p:nvPr>
            <p:ph type="dt" sz="half" idx="10"/>
          </p:nvPr>
        </p:nvSpPr>
        <p:spPr/>
        <p:txBody>
          <a:bodyPr/>
          <a:lstStyle/>
          <a:p>
            <a:fld id="{DD2ACB40-A78E-4F5B-92AD-83CF29D65908}"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98818293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913463"/>
          </a:xfrm>
        </p:spPr>
        <p:txBody>
          <a:bodyPr/>
          <a:lstStyle/>
          <a:p>
            <a:r>
              <a:rPr lang="en-US" dirty="0" smtClean="0"/>
              <a:t>BJT Specs</a:t>
            </a:r>
            <a:endParaRPr lang="en-US" dirty="0"/>
          </a:p>
        </p:txBody>
      </p:sp>
      <p:sp>
        <p:nvSpPr>
          <p:cNvPr id="4" name="Date Placeholder 3"/>
          <p:cNvSpPr>
            <a:spLocks noGrp="1"/>
          </p:cNvSpPr>
          <p:nvPr>
            <p:ph type="dt" sz="half" idx="10"/>
          </p:nvPr>
        </p:nvSpPr>
        <p:spPr/>
        <p:txBody>
          <a:bodyPr/>
          <a:lstStyle/>
          <a:p>
            <a:fld id="{5E713585-1B64-47B1-902D-3A93004DE549}"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866" y="2137605"/>
            <a:ext cx="7128934" cy="330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267200"/>
            <a:ext cx="1171579" cy="183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004025" y="5587312"/>
            <a:ext cx="1144416" cy="369332"/>
          </a:xfrm>
          <a:prstGeom prst="rect">
            <a:avLst/>
          </a:prstGeom>
          <a:noFill/>
        </p:spPr>
        <p:txBody>
          <a:bodyPr wrap="none" rtlCol="0">
            <a:spAutoFit/>
          </a:bodyPr>
          <a:lstStyle/>
          <a:p>
            <a:r>
              <a:rPr lang="en-US" dirty="0" smtClean="0"/>
              <a:t>P</a:t>
            </a:r>
            <a:r>
              <a:rPr lang="en-US" baseline="-25000" dirty="0" smtClean="0"/>
              <a:t>D</a:t>
            </a:r>
            <a:r>
              <a:rPr lang="en-US" dirty="0" smtClean="0"/>
              <a:t>=I</a:t>
            </a:r>
            <a:r>
              <a:rPr lang="en-US" baseline="-25000" dirty="0" smtClean="0"/>
              <a:t>C</a:t>
            </a:r>
            <a:r>
              <a:rPr lang="en-US" dirty="0" smtClean="0"/>
              <a:t> x V</a:t>
            </a:r>
            <a:r>
              <a:rPr lang="en-US" baseline="-25000" dirty="0" smtClean="0"/>
              <a:t>CE</a:t>
            </a:r>
            <a:endParaRPr lang="en-US" baseline="-25000" dirty="0"/>
          </a:p>
        </p:txBody>
      </p:sp>
    </p:spTree>
    <p:extLst>
      <p:ext uri="{BB962C8B-B14F-4D97-AF65-F5344CB8AC3E}">
        <p14:creationId xmlns:p14="http://schemas.microsoft.com/office/powerpoint/2010/main" val="3674815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BJT Specs</a:t>
            </a:r>
          </a:p>
        </p:txBody>
      </p:sp>
      <p:sp>
        <p:nvSpPr>
          <p:cNvPr id="4" name="Date Placeholder 3"/>
          <p:cNvSpPr>
            <a:spLocks noGrp="1"/>
          </p:cNvSpPr>
          <p:nvPr>
            <p:ph type="dt" sz="half" idx="10"/>
          </p:nvPr>
        </p:nvSpPr>
        <p:spPr/>
        <p:txBody>
          <a:bodyPr/>
          <a:lstStyle/>
          <a:p>
            <a:fld id="{5E713585-1B64-47B1-902D-3A93004DE549}"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697" y="2572711"/>
            <a:ext cx="7121071" cy="2881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429000" y="5453902"/>
            <a:ext cx="2620654" cy="646331"/>
          </a:xfrm>
          <a:prstGeom prst="rect">
            <a:avLst/>
          </a:prstGeom>
          <a:noFill/>
        </p:spPr>
        <p:txBody>
          <a:bodyPr wrap="none" rtlCol="0">
            <a:spAutoFit/>
          </a:bodyPr>
          <a:lstStyle/>
          <a:p>
            <a:pPr algn="ctr"/>
            <a:r>
              <a:rPr lang="en-US" dirty="0" smtClean="0"/>
              <a:t>Why holes</a:t>
            </a:r>
          </a:p>
          <a:p>
            <a:pPr algn="ctr"/>
            <a:r>
              <a:rPr lang="en-US" dirty="0" smtClean="0"/>
              <a:t>To fix heat sink for cooling</a:t>
            </a:r>
            <a:endParaRPr lang="en-US" dirty="0"/>
          </a:p>
        </p:txBody>
      </p:sp>
    </p:spTree>
    <p:extLst>
      <p:ext uri="{BB962C8B-B14F-4D97-AF65-F5344CB8AC3E}">
        <p14:creationId xmlns:p14="http://schemas.microsoft.com/office/powerpoint/2010/main" val="2645053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Grp="1" noChangeArrowheads="1"/>
          </p:cNvSpPr>
          <p:nvPr>
            <p:ph type="title"/>
          </p:nvPr>
        </p:nvSpPr>
        <p:spPr/>
        <p:txBody>
          <a:bodyPr>
            <a:normAutofit fontScale="90000"/>
          </a:bodyPr>
          <a:lstStyle/>
          <a:p>
            <a:pPr eaLnBrk="1" hangingPunct="1"/>
            <a:r>
              <a:rPr lang="en-US" b="0" dirty="0" smtClean="0"/>
              <a:t>6.2.1.</a:t>
            </a:r>
            <a:r>
              <a:rPr lang="en-US" dirty="0" smtClean="0"/>
              <a:t> Circuit Symbols and Conventions</a:t>
            </a:r>
          </a:p>
        </p:txBody>
      </p:sp>
      <p:sp>
        <p:nvSpPr>
          <p:cNvPr id="2" name="Date Placeholder 1"/>
          <p:cNvSpPr>
            <a:spLocks noGrp="1"/>
          </p:cNvSpPr>
          <p:nvPr>
            <p:ph type="dt" sz="half" idx="10"/>
          </p:nvPr>
        </p:nvSpPr>
        <p:spPr/>
        <p:txBody>
          <a:bodyPr/>
          <a:lstStyle/>
          <a:p>
            <a:fld id="{618C13D5-3F6B-4E2D-810F-7A4EEEEAEDA1}"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32" y="2475463"/>
            <a:ext cx="7061201" cy="348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19971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6.1</a:t>
            </a:r>
            <a:endParaRPr lang="en-US" dirty="0"/>
          </a:p>
        </p:txBody>
      </p:sp>
      <p:sp>
        <p:nvSpPr>
          <p:cNvPr id="4" name="Date Placeholder 3"/>
          <p:cNvSpPr>
            <a:spLocks noGrp="1"/>
          </p:cNvSpPr>
          <p:nvPr>
            <p:ph type="dt" sz="half" idx="10"/>
          </p:nvPr>
        </p:nvSpPr>
        <p:spPr/>
        <p:txBody>
          <a:bodyPr/>
          <a:lstStyle/>
          <a:p>
            <a:fld id="{5E713585-1B64-47B1-902D-3A93004DE549}"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grpSp>
        <p:nvGrpSpPr>
          <p:cNvPr id="6" name="Group 5"/>
          <p:cNvGrpSpPr/>
          <p:nvPr/>
        </p:nvGrpSpPr>
        <p:grpSpPr>
          <a:xfrm>
            <a:off x="1014787" y="1796525"/>
            <a:ext cx="7122891" cy="4164008"/>
            <a:chOff x="1014787" y="1796525"/>
            <a:chExt cx="7122891" cy="4164008"/>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644"/>
            <a:stretch/>
          </p:blipFill>
          <p:spPr bwMode="auto">
            <a:xfrm>
              <a:off x="1014787" y="1796525"/>
              <a:ext cx="7122891" cy="416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52800" y="1796525"/>
              <a:ext cx="304800" cy="184675"/>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199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09600"/>
            <a:ext cx="6798734" cy="532463"/>
          </a:xfrm>
        </p:spPr>
        <p:txBody>
          <a:bodyPr>
            <a:normAutofit fontScale="90000"/>
          </a:bodyPr>
          <a:lstStyle/>
          <a:p>
            <a:r>
              <a:rPr lang="en-US" dirty="0"/>
              <a:t>EXAMPLE </a:t>
            </a:r>
            <a:r>
              <a:rPr lang="en-US" dirty="0" smtClean="0"/>
              <a:t>6.1 - Sol</a:t>
            </a:r>
            <a:endParaRPr lang="en-US" dirty="0"/>
          </a:p>
        </p:txBody>
      </p:sp>
      <p:sp>
        <p:nvSpPr>
          <p:cNvPr id="4" name="Date Placeholder 3"/>
          <p:cNvSpPr>
            <a:spLocks noGrp="1"/>
          </p:cNvSpPr>
          <p:nvPr>
            <p:ph type="dt" sz="half" idx="10"/>
          </p:nvPr>
        </p:nvSpPr>
        <p:spPr/>
        <p:txBody>
          <a:bodyPr/>
          <a:lstStyle/>
          <a:p>
            <a:fld id="{5E713585-1B64-47B1-902D-3A93004DE549}"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
        <p:nvSpPr>
          <p:cNvPr id="6" name="Rectangle 5"/>
          <p:cNvSpPr/>
          <p:nvPr/>
        </p:nvSpPr>
        <p:spPr>
          <a:xfrm>
            <a:off x="609600" y="1134070"/>
            <a:ext cx="7848600" cy="923330"/>
          </a:xfrm>
          <a:prstGeom prst="rect">
            <a:avLst/>
          </a:prstGeom>
        </p:spPr>
        <p:txBody>
          <a:bodyPr wrap="square">
            <a:spAutoFit/>
          </a:bodyPr>
          <a:lstStyle/>
          <a:p>
            <a:r>
              <a:rPr lang="en-US" dirty="0"/>
              <a:t>since we are required to design for </a:t>
            </a:r>
            <a:r>
              <a:rPr lang="en-US" i="1" dirty="0"/>
              <a:t>V</a:t>
            </a:r>
            <a:r>
              <a:rPr lang="en-US" i="1" baseline="-25000" dirty="0"/>
              <a:t>C</a:t>
            </a:r>
            <a:r>
              <a:rPr lang="en-US" i="1" dirty="0"/>
              <a:t> </a:t>
            </a:r>
            <a:r>
              <a:rPr lang="en-US" dirty="0"/>
              <a:t>= +5 V, the </a:t>
            </a:r>
            <a:r>
              <a:rPr lang="en-US" dirty="0" smtClean="0"/>
              <a:t>CBJ will </a:t>
            </a:r>
            <a:r>
              <a:rPr lang="en-US" dirty="0"/>
              <a:t>be reverse biased and the BJT will be operating in the active mode. To obtain a voltage </a:t>
            </a:r>
            <a:r>
              <a:rPr lang="en-US" i="1" dirty="0"/>
              <a:t>V</a:t>
            </a:r>
            <a:r>
              <a:rPr lang="en-US" i="1" baseline="-25000" dirty="0"/>
              <a:t>C</a:t>
            </a:r>
            <a:r>
              <a:rPr lang="en-US" i="1" dirty="0"/>
              <a:t> </a:t>
            </a:r>
            <a:r>
              <a:rPr lang="en-US" dirty="0"/>
              <a:t>= +5 </a:t>
            </a:r>
            <a:r>
              <a:rPr lang="en-US" dirty="0" smtClean="0"/>
              <a:t>V, the </a:t>
            </a:r>
            <a:r>
              <a:rPr lang="en-US" dirty="0"/>
              <a:t>voltage drop across </a:t>
            </a:r>
            <a:r>
              <a:rPr lang="en-US" i="1" dirty="0"/>
              <a:t>R</a:t>
            </a:r>
            <a:r>
              <a:rPr lang="en-US" i="1" baseline="-25000" dirty="0"/>
              <a:t>C</a:t>
            </a:r>
            <a:r>
              <a:rPr lang="en-US" i="1" dirty="0"/>
              <a:t> </a:t>
            </a:r>
            <a:r>
              <a:rPr lang="en-US" dirty="0"/>
              <a:t>must be 15 – 5 = 10 V.</a:t>
            </a:r>
          </a:p>
        </p:txBody>
      </p:sp>
      <p:sp>
        <p:nvSpPr>
          <p:cNvPr id="7" name="Rectangle 6"/>
          <p:cNvSpPr/>
          <p:nvPr/>
        </p:nvSpPr>
        <p:spPr>
          <a:xfrm>
            <a:off x="495300" y="2142530"/>
            <a:ext cx="8129276" cy="369332"/>
          </a:xfrm>
          <a:prstGeom prst="rect">
            <a:avLst/>
          </a:prstGeom>
          <a:solidFill>
            <a:schemeClr val="accent5">
              <a:lumMod val="20000"/>
              <a:lumOff val="80000"/>
            </a:schemeClr>
          </a:solidFill>
        </p:spPr>
        <p:txBody>
          <a:bodyPr wrap="square">
            <a:spAutoFit/>
          </a:bodyPr>
          <a:lstStyle/>
          <a:p>
            <a:r>
              <a:rPr lang="en-US" dirty="0"/>
              <a:t>since </a:t>
            </a:r>
            <a:r>
              <a:rPr lang="en-US" i="1" dirty="0"/>
              <a:t>I</a:t>
            </a:r>
            <a:r>
              <a:rPr lang="en-US" i="1" baseline="-25000" dirty="0"/>
              <a:t>C</a:t>
            </a:r>
            <a:r>
              <a:rPr lang="en-US" i="1" dirty="0"/>
              <a:t> </a:t>
            </a:r>
            <a:r>
              <a:rPr lang="en-US" dirty="0"/>
              <a:t>= 2 mA, the value of </a:t>
            </a:r>
            <a:r>
              <a:rPr lang="en-US" i="1" dirty="0"/>
              <a:t>R</a:t>
            </a:r>
            <a:r>
              <a:rPr lang="en-US" i="1" baseline="-25000" dirty="0"/>
              <a:t>C</a:t>
            </a:r>
            <a:r>
              <a:rPr lang="en-US" i="1" dirty="0"/>
              <a:t> </a:t>
            </a:r>
            <a:r>
              <a:rPr lang="en-US" dirty="0"/>
              <a:t>should </a:t>
            </a:r>
            <a:r>
              <a:rPr lang="en-US" dirty="0" smtClean="0"/>
              <a:t>be selected </a:t>
            </a:r>
            <a:r>
              <a:rPr lang="en-US" dirty="0"/>
              <a:t>according to</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530912"/>
            <a:ext cx="8129276" cy="143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3962400"/>
            <a:ext cx="8129276" cy="24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809260"/>
            <a:ext cx="2286000" cy="51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102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6.2</a:t>
            </a:r>
            <a:endParaRPr lang="en-US" dirty="0"/>
          </a:p>
        </p:txBody>
      </p:sp>
      <p:sp>
        <p:nvSpPr>
          <p:cNvPr id="4" name="Date Placeholder 3"/>
          <p:cNvSpPr>
            <a:spLocks noGrp="1"/>
          </p:cNvSpPr>
          <p:nvPr>
            <p:ph type="dt" sz="half" idx="10"/>
          </p:nvPr>
        </p:nvSpPr>
        <p:spPr/>
        <p:txBody>
          <a:bodyPr/>
          <a:lstStyle/>
          <a:p>
            <a:fld id="{5E713585-1B64-47B1-902D-3A93004DE549}"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
        <p:nvSpPr>
          <p:cNvPr id="6" name="Rectangle 5"/>
          <p:cNvSpPr/>
          <p:nvPr/>
        </p:nvSpPr>
        <p:spPr>
          <a:xfrm>
            <a:off x="1176866" y="2509092"/>
            <a:ext cx="4614334" cy="923330"/>
          </a:xfrm>
          <a:prstGeom prst="rect">
            <a:avLst/>
          </a:prstGeom>
        </p:spPr>
        <p:txBody>
          <a:bodyPr wrap="square">
            <a:spAutoFit/>
          </a:bodyPr>
          <a:lstStyle/>
          <a:p>
            <a:r>
              <a:rPr lang="en-US" dirty="0"/>
              <a:t>In the circuit shown in </a:t>
            </a:r>
            <a:r>
              <a:rPr lang="en-US" dirty="0" smtClean="0"/>
              <a:t>the figure, </a:t>
            </a:r>
            <a:r>
              <a:rPr lang="en-US" dirty="0"/>
              <a:t>the voltage at the emitter was measured and found to </a:t>
            </a:r>
            <a:r>
              <a:rPr lang="en-US" dirty="0" smtClean="0"/>
              <a:t>be –0.7 </a:t>
            </a:r>
            <a:r>
              <a:rPr lang="en-US" dirty="0"/>
              <a:t>V. If β = 50, find </a:t>
            </a:r>
            <a:r>
              <a:rPr lang="en-US" i="1" dirty="0"/>
              <a:t>I</a:t>
            </a:r>
            <a:r>
              <a:rPr lang="en-US" i="1" baseline="-25000" dirty="0"/>
              <a:t>E</a:t>
            </a:r>
            <a:r>
              <a:rPr lang="en-US" dirty="0"/>
              <a:t>, </a:t>
            </a:r>
            <a:r>
              <a:rPr lang="en-US" i="1" dirty="0"/>
              <a:t>I</a:t>
            </a:r>
            <a:r>
              <a:rPr lang="en-US" i="1" baseline="-25000" dirty="0"/>
              <a:t>B</a:t>
            </a:r>
            <a:r>
              <a:rPr lang="en-US" dirty="0"/>
              <a:t>, </a:t>
            </a:r>
            <a:r>
              <a:rPr lang="en-US" i="1" dirty="0"/>
              <a:t>I</a:t>
            </a:r>
            <a:r>
              <a:rPr lang="en-US" i="1" baseline="-25000" dirty="0"/>
              <a:t>C</a:t>
            </a:r>
            <a:r>
              <a:rPr lang="en-US" dirty="0"/>
              <a:t>, and </a:t>
            </a:r>
            <a:r>
              <a:rPr lang="en-US" i="1" dirty="0"/>
              <a:t>V</a:t>
            </a:r>
            <a:r>
              <a:rPr lang="en-US" i="1" baseline="-25000" dirty="0"/>
              <a:t>C</a:t>
            </a:r>
            <a:r>
              <a:rPr lang="en-US" dirty="0"/>
              <a:t>.</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007" y="2424620"/>
            <a:ext cx="1434393" cy="2998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699811" y="5638800"/>
            <a:ext cx="3986989" cy="369332"/>
          </a:xfrm>
          <a:prstGeom prst="rect">
            <a:avLst/>
          </a:prstGeom>
        </p:spPr>
        <p:txBody>
          <a:bodyPr wrap="none">
            <a:spAutoFit/>
          </a:bodyPr>
          <a:lstStyle/>
          <a:p>
            <a:r>
              <a:rPr lang="en-US" b="1" dirty="0"/>
              <a:t>Ans. </a:t>
            </a:r>
            <a:r>
              <a:rPr lang="en-US" dirty="0"/>
              <a:t>0.93 mA; 18.2 </a:t>
            </a:r>
            <a:r>
              <a:rPr lang="el-GR" dirty="0"/>
              <a:t>μ</a:t>
            </a:r>
            <a:r>
              <a:rPr lang="en-US" dirty="0"/>
              <a:t>A; 0.91 mA; +5.45 V</a:t>
            </a:r>
          </a:p>
        </p:txBody>
      </p:sp>
    </p:spTree>
    <p:extLst>
      <p:ext uri="{BB962C8B-B14F-4D97-AF65-F5344CB8AC3E}">
        <p14:creationId xmlns:p14="http://schemas.microsoft.com/office/powerpoint/2010/main" val="9546491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r>
              <a:rPr lang="en-US" dirty="0" smtClean="0"/>
              <a:t>6.2 - Sol</a:t>
            </a:r>
            <a:endParaRPr lang="en-US" dirty="0"/>
          </a:p>
        </p:txBody>
      </p:sp>
      <p:sp>
        <p:nvSpPr>
          <p:cNvPr id="4" name="Date Placeholder 3"/>
          <p:cNvSpPr>
            <a:spLocks noGrp="1"/>
          </p:cNvSpPr>
          <p:nvPr>
            <p:ph type="dt" sz="half" idx="10"/>
          </p:nvPr>
        </p:nvSpPr>
        <p:spPr/>
        <p:txBody>
          <a:bodyPr/>
          <a:lstStyle/>
          <a:p>
            <a:fld id="{5E713585-1B64-47B1-902D-3A93004DE549}"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388784"/>
            <a:ext cx="2263246" cy="381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387222"/>
            <a:ext cx="2743200" cy="369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2095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sz="2400" b="0" smtClean="0"/>
              <a:t>6.2.3.</a:t>
            </a:r>
            <a:r>
              <a:rPr lang="en-US" sz="2400" smtClean="0"/>
              <a:t> Dependence of </a:t>
            </a:r>
            <a:r>
              <a:rPr lang="en-US" sz="2400" b="0" i="1" smtClean="0"/>
              <a:t>i</a:t>
            </a:r>
            <a:r>
              <a:rPr lang="en-US" sz="2400" b="0" i="1" baseline="-25000" smtClean="0"/>
              <a:t>C</a:t>
            </a:r>
            <a:r>
              <a:rPr lang="en-US" sz="2400" smtClean="0"/>
              <a:t> on Collector Voltage – The Early Effect</a:t>
            </a:r>
          </a:p>
        </p:txBody>
      </p:sp>
      <p:sp>
        <p:nvSpPr>
          <p:cNvPr id="39940" name="Rectangle 3"/>
          <p:cNvSpPr>
            <a:spLocks noGrp="1" noChangeArrowheads="1"/>
          </p:cNvSpPr>
          <p:nvPr>
            <p:ph idx="1"/>
          </p:nvPr>
        </p:nvSpPr>
        <p:spPr>
          <a:xfrm>
            <a:off x="838200" y="2438400"/>
            <a:ext cx="2819400" cy="4038600"/>
          </a:xfrm>
        </p:spPr>
        <p:txBody>
          <a:bodyPr>
            <a:normAutofit/>
          </a:bodyPr>
          <a:lstStyle/>
          <a:p>
            <a:pPr eaLnBrk="1" hangingPunct="1"/>
            <a:r>
              <a:rPr lang="en-US" sz="2000" dirty="0" smtClean="0"/>
              <a:t>When operated in active region, practical BJT’s show some </a:t>
            </a:r>
            <a:r>
              <a:rPr lang="en-US" sz="2000" dirty="0" smtClean="0">
                <a:solidFill>
                  <a:srgbClr val="FF0000"/>
                </a:solidFill>
              </a:rPr>
              <a:t>dependence of collector current on collector voltage.</a:t>
            </a:r>
          </a:p>
          <a:p>
            <a:pPr eaLnBrk="1" hangingPunct="1"/>
            <a:r>
              <a:rPr lang="en-US" sz="2000" dirty="0" smtClean="0"/>
              <a:t>As such, </a:t>
            </a:r>
            <a:r>
              <a:rPr lang="en-US" sz="2000" i="1" dirty="0" err="1" smtClean="0"/>
              <a:t>i</a:t>
            </a:r>
            <a:r>
              <a:rPr lang="en-US" sz="2000" i="1" baseline="-25000" dirty="0" err="1" smtClean="0"/>
              <a:t>C</a:t>
            </a:r>
            <a:r>
              <a:rPr lang="en-US" sz="2000" dirty="0" err="1" smtClean="0"/>
              <a:t>-</a:t>
            </a:r>
            <a:r>
              <a:rPr lang="en-US" sz="2000" i="1" dirty="0" err="1" smtClean="0"/>
              <a:t>v</a:t>
            </a:r>
            <a:r>
              <a:rPr lang="en-US" sz="2000" i="1" baseline="-25000" dirty="0" err="1" smtClean="0"/>
              <a:t>CB</a:t>
            </a:r>
            <a:r>
              <a:rPr lang="en-US" sz="2000" dirty="0" smtClean="0"/>
              <a:t> characteristic is </a:t>
            </a:r>
            <a:r>
              <a:rPr lang="en-US" sz="2000" dirty="0" smtClean="0">
                <a:solidFill>
                  <a:srgbClr val="FF0000"/>
                </a:solidFill>
              </a:rPr>
              <a:t>not “straight”.</a:t>
            </a:r>
          </a:p>
        </p:txBody>
      </p:sp>
      <p:sp>
        <p:nvSpPr>
          <p:cNvPr id="2" name="Date Placeholder 1"/>
          <p:cNvSpPr>
            <a:spLocks noGrp="1"/>
          </p:cNvSpPr>
          <p:nvPr>
            <p:ph type="dt" sz="half" idx="10"/>
          </p:nvPr>
        </p:nvSpPr>
        <p:spPr/>
        <p:txBody>
          <a:bodyPr/>
          <a:lstStyle/>
          <a:p>
            <a:fld id="{0A056643-9201-432A-A291-9F16F67CC322}"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pic>
        <p:nvPicPr>
          <p:cNvPr id="39941" name="Picture 5" descr="se06F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611317"/>
            <a:ext cx="439425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15569" y="5361569"/>
            <a:ext cx="4887913" cy="738664"/>
          </a:xfrm>
          <a:prstGeom prst="rect">
            <a:avLst/>
          </a:prstGeom>
        </p:spPr>
        <p:txBody>
          <a:bodyPr wrap="square">
            <a:spAutoFit/>
          </a:bodyPr>
          <a:lstStyle/>
          <a:p>
            <a:pPr algn="ctr"/>
            <a:r>
              <a:rPr lang="en-US" sz="1400" b="1" dirty="0">
                <a:latin typeface="GothamRounded-Bold"/>
              </a:rPr>
              <a:t>Figure </a:t>
            </a:r>
            <a:r>
              <a:rPr lang="en-US" sz="1400" b="1" dirty="0" smtClean="0">
                <a:latin typeface="GothamRounded-Bold"/>
              </a:rPr>
              <a:t>6.6 </a:t>
            </a:r>
            <a:r>
              <a:rPr lang="en-US" sz="1400" b="1" dirty="0">
                <a:latin typeface="TimesNewRoman,Bold"/>
              </a:rPr>
              <a:t>(a) </a:t>
            </a:r>
            <a:r>
              <a:rPr lang="en-US" sz="1400" dirty="0">
                <a:latin typeface="TimesNewRoman"/>
              </a:rPr>
              <a:t>Conceptual circuit for measuring the </a:t>
            </a:r>
            <a:r>
              <a:rPr lang="en-US" sz="1400" i="1" dirty="0" err="1">
                <a:latin typeface="TimesNewRoman,Italic"/>
              </a:rPr>
              <a:t>i</a:t>
            </a:r>
            <a:r>
              <a:rPr lang="en-US" sz="800" i="1" dirty="0" err="1">
                <a:latin typeface="TimesNewRoman,Italic"/>
              </a:rPr>
              <a:t>C</a:t>
            </a:r>
            <a:r>
              <a:rPr lang="en-US" sz="1400" dirty="0">
                <a:latin typeface="TimesNewRoman"/>
              </a:rPr>
              <a:t>–</a:t>
            </a:r>
            <a:r>
              <a:rPr lang="en-US" sz="1400" i="1" dirty="0" err="1">
                <a:latin typeface="NewBaskervilleITCbyBT-Italic"/>
              </a:rPr>
              <a:t>v</a:t>
            </a:r>
            <a:r>
              <a:rPr lang="en-US" sz="800" i="1" dirty="0" err="1">
                <a:latin typeface="TimesNewRoman,Italic"/>
              </a:rPr>
              <a:t>CE</a:t>
            </a:r>
            <a:r>
              <a:rPr lang="en-US" sz="800" i="1" dirty="0">
                <a:latin typeface="TimesNewRoman,Italic"/>
              </a:rPr>
              <a:t> </a:t>
            </a:r>
            <a:r>
              <a:rPr lang="en-US" sz="1400" dirty="0">
                <a:latin typeface="TimesNewRoman"/>
              </a:rPr>
              <a:t>characteristics of the BJT</a:t>
            </a:r>
            <a:r>
              <a:rPr lang="en-US" sz="1400" dirty="0" smtClean="0">
                <a:latin typeface="TimesNewRoman"/>
              </a:rPr>
              <a:t>. </a:t>
            </a:r>
            <a:r>
              <a:rPr lang="en-US" sz="1400" b="1" dirty="0" smtClean="0">
                <a:latin typeface="TimesNewRoman,Bold"/>
              </a:rPr>
              <a:t>(</a:t>
            </a:r>
            <a:r>
              <a:rPr lang="en-US" sz="1400" b="1" dirty="0">
                <a:latin typeface="TimesNewRoman,Bold"/>
              </a:rPr>
              <a:t>b) </a:t>
            </a:r>
            <a:r>
              <a:rPr lang="en-US" sz="1400" dirty="0">
                <a:latin typeface="TimesNewRoman"/>
              </a:rPr>
              <a:t>The </a:t>
            </a:r>
            <a:r>
              <a:rPr lang="en-US" sz="1400" i="1" dirty="0" err="1">
                <a:latin typeface="TimesNewRoman,Italic"/>
              </a:rPr>
              <a:t>i</a:t>
            </a:r>
            <a:r>
              <a:rPr lang="en-US" sz="800" i="1" dirty="0" err="1">
                <a:latin typeface="TimesNewRoman,Italic"/>
              </a:rPr>
              <a:t>C</a:t>
            </a:r>
            <a:r>
              <a:rPr lang="en-US" sz="1400" i="1" dirty="0">
                <a:latin typeface="TimesNewRoman,Italic"/>
              </a:rPr>
              <a:t>–</a:t>
            </a:r>
            <a:r>
              <a:rPr lang="en-US" sz="1400" i="1" dirty="0" err="1">
                <a:latin typeface="NewBaskervilleITCbyBT-Italic"/>
              </a:rPr>
              <a:t>v</a:t>
            </a:r>
            <a:r>
              <a:rPr lang="en-US" sz="800" i="1" dirty="0" err="1">
                <a:latin typeface="TimesNewRoman,Italic"/>
              </a:rPr>
              <a:t>CE</a:t>
            </a:r>
            <a:r>
              <a:rPr lang="en-US" sz="600" i="1" dirty="0">
                <a:latin typeface="TimesNewRoman,Italic"/>
              </a:rPr>
              <a:t> </a:t>
            </a:r>
            <a:r>
              <a:rPr lang="en-US" sz="1400" dirty="0">
                <a:latin typeface="TimesNewRoman"/>
              </a:rPr>
              <a:t>characteristics of a practical BJT.</a:t>
            </a:r>
            <a:endParaRPr lang="en-US" sz="1400" dirty="0"/>
          </a:p>
        </p:txBody>
      </p:sp>
    </p:spTree>
    <p:extLst>
      <p:ext uri="{BB962C8B-B14F-4D97-AF65-F5344CB8AC3E}">
        <p14:creationId xmlns:p14="http://schemas.microsoft.com/office/powerpoint/2010/main" val="423534666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0964" name="Picture 4" descr="se06F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20987"/>
            <a:ext cx="868680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2"/>
          <p:cNvSpPr>
            <a:spLocks noChangeArrowheads="1"/>
          </p:cNvSpPr>
          <p:nvPr/>
        </p:nvSpPr>
        <p:spPr bwMode="auto">
          <a:xfrm>
            <a:off x="228600" y="5638800"/>
            <a:ext cx="861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dirty="0"/>
              <a:t>Figure </a:t>
            </a:r>
            <a:r>
              <a:rPr lang="en-US" sz="2000" b="1" dirty="0" smtClean="0"/>
              <a:t>6.7: </a:t>
            </a:r>
            <a:r>
              <a:rPr lang="en-US" sz="2000" dirty="0"/>
              <a:t>Large-signal equivalent-circuit models of an </a:t>
            </a:r>
            <a:r>
              <a:rPr lang="en-US" sz="2000" i="1" dirty="0" err="1"/>
              <a:t>npn</a:t>
            </a:r>
            <a:r>
              <a:rPr lang="en-US" sz="2000" i="1" dirty="0"/>
              <a:t> </a:t>
            </a:r>
            <a:r>
              <a:rPr lang="en-US" sz="2000" dirty="0"/>
              <a:t>BJT operating in the active mode in the common-emitter configuration with the output resistance </a:t>
            </a:r>
            <a:r>
              <a:rPr lang="en-US" sz="2000" i="1" dirty="0" err="1"/>
              <a:t>r</a:t>
            </a:r>
            <a:r>
              <a:rPr lang="en-US" sz="2000" i="1" baseline="-25000" dirty="0" err="1"/>
              <a:t>o</a:t>
            </a:r>
            <a:r>
              <a:rPr lang="en-US" sz="2000" i="1" dirty="0"/>
              <a:t> </a:t>
            </a:r>
            <a:r>
              <a:rPr lang="en-US" sz="2000" dirty="0"/>
              <a:t>included.</a:t>
            </a:r>
          </a:p>
        </p:txBody>
      </p:sp>
      <p:sp>
        <p:nvSpPr>
          <p:cNvPr id="8" name="Rectangle 2"/>
          <p:cNvSpPr>
            <a:spLocks noGrp="1" noChangeArrowheads="1"/>
          </p:cNvSpPr>
          <p:nvPr>
            <p:ph type="title"/>
          </p:nvPr>
        </p:nvSpPr>
        <p:spPr>
          <a:xfrm>
            <a:off x="1134533" y="84284"/>
            <a:ext cx="6798734" cy="1303867"/>
          </a:xfrm>
        </p:spPr>
        <p:txBody>
          <a:bodyPr/>
          <a:lstStyle/>
          <a:p>
            <a:pPr eaLnBrk="1" hangingPunct="1"/>
            <a:r>
              <a:rPr lang="en-US" sz="2400" b="0" dirty="0" smtClean="0"/>
              <a:t>6.2.3.</a:t>
            </a:r>
            <a:r>
              <a:rPr lang="en-US" sz="2400" dirty="0" smtClean="0"/>
              <a:t> Dependence of </a:t>
            </a:r>
            <a:r>
              <a:rPr lang="en-US" sz="2400" b="0" i="1" dirty="0" err="1" smtClean="0"/>
              <a:t>i</a:t>
            </a:r>
            <a:r>
              <a:rPr lang="en-US" sz="2400" b="0" i="1" baseline="-25000" dirty="0" err="1" smtClean="0"/>
              <a:t>C</a:t>
            </a:r>
            <a:r>
              <a:rPr lang="en-US" sz="2400" dirty="0" smtClean="0"/>
              <a:t> on Collector Voltage – The Early Effect</a:t>
            </a:r>
          </a:p>
        </p:txBody>
      </p:sp>
      <p:sp>
        <p:nvSpPr>
          <p:cNvPr id="2" name="Date Placeholder 1"/>
          <p:cNvSpPr>
            <a:spLocks noGrp="1"/>
          </p:cNvSpPr>
          <p:nvPr>
            <p:ph type="dt" sz="half" idx="10"/>
          </p:nvPr>
        </p:nvSpPr>
        <p:spPr/>
        <p:txBody>
          <a:bodyPr/>
          <a:lstStyle/>
          <a:p>
            <a:fld id="{E058F3CB-7F0C-4409-B73D-D2454683640A}"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a:p>
        </p:txBody>
      </p:sp>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09684"/>
            <a:ext cx="1887482"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2550" y="1343022"/>
            <a:ext cx="18478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4325" y="2146711"/>
            <a:ext cx="895350" cy="67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57067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7" y="685800"/>
            <a:ext cx="6798734" cy="532463"/>
          </a:xfrm>
        </p:spPr>
        <p:txBody>
          <a:bodyPr>
            <a:normAutofit fontScale="90000"/>
          </a:bodyPr>
          <a:lstStyle/>
          <a:p>
            <a:r>
              <a:rPr lang="en-US" dirty="0" smtClean="0"/>
              <a:t>Example 6.3</a:t>
            </a:r>
            <a:endParaRPr lang="en-US" dirty="0"/>
          </a:p>
        </p:txBody>
      </p:sp>
      <p:sp>
        <p:nvSpPr>
          <p:cNvPr id="4" name="Date Placeholder 3"/>
          <p:cNvSpPr>
            <a:spLocks noGrp="1"/>
          </p:cNvSpPr>
          <p:nvPr>
            <p:ph type="dt" sz="half" idx="10"/>
          </p:nvPr>
        </p:nvSpPr>
        <p:spPr/>
        <p:txBody>
          <a:bodyPr/>
          <a:lstStyle/>
          <a:p>
            <a:fld id="{5E713585-1B64-47B1-902D-3A93004DE549}"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634" y="1389771"/>
            <a:ext cx="7315200" cy="151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8145"/>
          <a:stretch/>
        </p:blipFill>
        <p:spPr bwMode="auto">
          <a:xfrm>
            <a:off x="3054957" y="2874841"/>
            <a:ext cx="3042554" cy="306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2438400" y="1389771"/>
            <a:ext cx="304800" cy="210429"/>
          </a:xfrm>
          <a:prstGeom prst="roundRect">
            <a:avLst/>
          </a:prstGeom>
          <a:solidFill>
            <a:srgbClr val="91E7F3"/>
          </a:solidFill>
          <a:ln>
            <a:solidFill>
              <a:srgbClr val="91E7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793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sz="3200" dirty="0" smtClean="0"/>
              <a:t>Introduction</a:t>
            </a:r>
          </a:p>
        </p:txBody>
      </p:sp>
      <p:sp>
        <p:nvSpPr>
          <p:cNvPr id="5124" name="Rectangle 3"/>
          <p:cNvSpPr>
            <a:spLocks noGrp="1" noChangeArrowheads="1"/>
          </p:cNvSpPr>
          <p:nvPr>
            <p:ph idx="1"/>
          </p:nvPr>
        </p:nvSpPr>
        <p:spPr/>
        <p:txBody>
          <a:bodyPr>
            <a:normAutofit fontScale="92500" lnSpcReduction="10000"/>
          </a:bodyPr>
          <a:lstStyle/>
          <a:p>
            <a:pPr eaLnBrk="1" hangingPunct="1"/>
            <a:r>
              <a:rPr lang="en-US" sz="2800" dirty="0" smtClean="0"/>
              <a:t>This chapter examines a </a:t>
            </a:r>
            <a:r>
              <a:rPr lang="en-US" sz="2800" dirty="0" smtClean="0">
                <a:solidFill>
                  <a:srgbClr val="FF0000"/>
                </a:solidFill>
              </a:rPr>
              <a:t>three-terminal device.</a:t>
            </a:r>
          </a:p>
          <a:p>
            <a:pPr lvl="1" eaLnBrk="1" hangingPunct="1"/>
            <a:r>
              <a:rPr lang="en-US" sz="2800" b="1" dirty="0" smtClean="0">
                <a:solidFill>
                  <a:srgbClr val="3333FF"/>
                </a:solidFill>
              </a:rPr>
              <a:t>bipolar junction transistor</a:t>
            </a:r>
          </a:p>
          <a:p>
            <a:pPr eaLnBrk="1" hangingPunct="1"/>
            <a:r>
              <a:rPr lang="en-US" sz="2800" dirty="0" smtClean="0"/>
              <a:t>BJT was </a:t>
            </a:r>
            <a:r>
              <a:rPr lang="en-US" sz="2800" dirty="0" smtClean="0">
                <a:solidFill>
                  <a:srgbClr val="FF0000"/>
                </a:solidFill>
              </a:rPr>
              <a:t>invented in 1948</a:t>
            </a:r>
            <a:r>
              <a:rPr lang="en-US" sz="2800" dirty="0" smtClean="0"/>
              <a:t> at Bell Telephone Laboratories.</a:t>
            </a:r>
          </a:p>
          <a:p>
            <a:pPr lvl="1" eaLnBrk="1" hangingPunct="1"/>
            <a:r>
              <a:rPr lang="en-US" sz="2800" dirty="0" smtClean="0"/>
              <a:t>Ushered in a new era of </a:t>
            </a:r>
            <a:r>
              <a:rPr lang="en-US" sz="2800" dirty="0" smtClean="0">
                <a:solidFill>
                  <a:srgbClr val="FF0000"/>
                </a:solidFill>
              </a:rPr>
              <a:t>solid-state circuits.</a:t>
            </a:r>
          </a:p>
          <a:p>
            <a:pPr lvl="1" eaLnBrk="1" hangingPunct="1"/>
            <a:r>
              <a:rPr lang="en-US" sz="2800" dirty="0" smtClean="0"/>
              <a:t>It was </a:t>
            </a:r>
            <a:r>
              <a:rPr lang="en-US" sz="2800" dirty="0" smtClean="0">
                <a:solidFill>
                  <a:srgbClr val="FF0000"/>
                </a:solidFill>
              </a:rPr>
              <a:t>replaced by MOSFET</a:t>
            </a:r>
            <a:r>
              <a:rPr lang="en-US" sz="2800" dirty="0" smtClean="0"/>
              <a:t> as predominant transistor used in modern electronics.</a:t>
            </a:r>
          </a:p>
        </p:txBody>
      </p:sp>
      <p:sp>
        <p:nvSpPr>
          <p:cNvPr id="2" name="Date Placeholder 1"/>
          <p:cNvSpPr>
            <a:spLocks noGrp="1"/>
          </p:cNvSpPr>
          <p:nvPr>
            <p:ph type="dt" sz="half" idx="10"/>
          </p:nvPr>
        </p:nvSpPr>
        <p:spPr/>
        <p:txBody>
          <a:bodyPr/>
          <a:lstStyle/>
          <a:p>
            <a:fld id="{4590479A-40F2-4EE2-9693-46F06928C434}"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83149972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336" y="632993"/>
            <a:ext cx="6798734" cy="762000"/>
          </a:xfrm>
        </p:spPr>
        <p:txBody>
          <a:bodyPr/>
          <a:lstStyle/>
          <a:p>
            <a:r>
              <a:rPr lang="en-US" dirty="0"/>
              <a:t>Example </a:t>
            </a:r>
            <a:r>
              <a:rPr lang="en-US" dirty="0" smtClean="0"/>
              <a:t>6.3 - Sol</a:t>
            </a:r>
            <a:endParaRPr lang="en-US" dirty="0"/>
          </a:p>
        </p:txBody>
      </p:sp>
      <p:sp>
        <p:nvSpPr>
          <p:cNvPr id="4" name="Date Placeholder 3"/>
          <p:cNvSpPr>
            <a:spLocks noGrp="1"/>
          </p:cNvSpPr>
          <p:nvPr>
            <p:ph type="dt" sz="half" idx="10"/>
          </p:nvPr>
        </p:nvSpPr>
        <p:spPr>
          <a:xfrm>
            <a:off x="6356670" y="5731933"/>
            <a:ext cx="1148283" cy="279400"/>
          </a:xfrm>
        </p:spPr>
        <p:txBody>
          <a:bodyPr/>
          <a:lstStyle/>
          <a:p>
            <a:fld id="{5E713585-1B64-47B1-902D-3A93004DE549}" type="datetime1">
              <a:rPr lang="en-US" smtClean="0"/>
              <a:t>11/25/2017</a:t>
            </a:fld>
            <a:endParaRPr lang="en-US"/>
          </a:p>
        </p:txBody>
      </p:sp>
      <p:sp>
        <p:nvSpPr>
          <p:cNvPr id="5" name="Slide Number Placeholder 4"/>
          <p:cNvSpPr>
            <a:spLocks noGrp="1"/>
          </p:cNvSpPr>
          <p:nvPr>
            <p:ph type="sldNum" sz="quarter" idx="12"/>
          </p:nvPr>
        </p:nvSpPr>
        <p:spPr>
          <a:xfrm>
            <a:off x="7580091" y="5731933"/>
            <a:ext cx="395510" cy="279400"/>
          </a:xfrm>
        </p:spPr>
        <p:txBody>
          <a:bodyPr/>
          <a:lstStyle/>
          <a:p>
            <a:fld id="{B6F15528-21DE-4FAA-801E-634DDDAF4B2B}" type="slidenum">
              <a:rPr lang="en-US" smtClean="0"/>
              <a:pPr/>
              <a:t>40</a:t>
            </a:fld>
            <a:endParaRPr lang="en-US"/>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9" y="1295400"/>
            <a:ext cx="825833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46" y="2934263"/>
            <a:ext cx="8229600" cy="169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3549" y="1613667"/>
            <a:ext cx="2388887" cy="252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586006"/>
            <a:ext cx="8225236" cy="166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9842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540" y="2565171"/>
            <a:ext cx="7696200" cy="3401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5E713585-1B64-47B1-902D-3A93004DE549}"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
        <p:nvSpPr>
          <p:cNvPr id="2" name="Title 1"/>
          <p:cNvSpPr>
            <a:spLocks noGrp="1"/>
          </p:cNvSpPr>
          <p:nvPr>
            <p:ph type="title" idx="4294967295"/>
          </p:nvPr>
        </p:nvSpPr>
        <p:spPr>
          <a:xfrm>
            <a:off x="1144009" y="838200"/>
            <a:ext cx="6799263" cy="609600"/>
          </a:xfrm>
        </p:spPr>
        <p:txBody>
          <a:bodyPr>
            <a:normAutofit fontScale="90000"/>
          </a:bodyPr>
          <a:lstStyle/>
          <a:p>
            <a:r>
              <a:rPr lang="en-US" dirty="0"/>
              <a:t>Example </a:t>
            </a:r>
            <a:r>
              <a:rPr lang="en-US" dirty="0" smtClean="0"/>
              <a:t>6.3 </a:t>
            </a:r>
            <a:r>
              <a:rPr lang="en-US" dirty="0"/>
              <a:t>- Sol</a:t>
            </a: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540" y="1773351"/>
            <a:ext cx="7696200" cy="79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586" y="2521421"/>
            <a:ext cx="2262154" cy="238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3939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93" y="627091"/>
            <a:ext cx="6798734" cy="535540"/>
          </a:xfrm>
        </p:spPr>
        <p:txBody>
          <a:bodyPr>
            <a:normAutofit fontScale="90000"/>
          </a:bodyPr>
          <a:lstStyle/>
          <a:p>
            <a:r>
              <a:rPr lang="en-US" dirty="0" smtClean="0"/>
              <a:t>EXAMPLE 6.4</a:t>
            </a:r>
            <a:endParaRPr lang="en-US" dirty="0"/>
          </a:p>
        </p:txBody>
      </p:sp>
      <p:sp>
        <p:nvSpPr>
          <p:cNvPr id="4" name="Date Placeholder 3"/>
          <p:cNvSpPr>
            <a:spLocks noGrp="1"/>
          </p:cNvSpPr>
          <p:nvPr>
            <p:ph type="dt" sz="half" idx="10"/>
          </p:nvPr>
        </p:nvSpPr>
        <p:spPr/>
        <p:txBody>
          <a:bodyPr/>
          <a:lstStyle/>
          <a:p>
            <a:fld id="{5E713585-1B64-47B1-902D-3A93004DE549}"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492" y="1341531"/>
            <a:ext cx="7064107" cy="98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400" y="2667000"/>
            <a:ext cx="2814200" cy="2839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369002" y="5506553"/>
            <a:ext cx="1172757" cy="369332"/>
          </a:xfrm>
          <a:prstGeom prst="rect">
            <a:avLst/>
          </a:prstGeom>
        </p:spPr>
        <p:txBody>
          <a:bodyPr wrap="none">
            <a:spAutoFit/>
          </a:bodyPr>
          <a:lstStyle/>
          <a:p>
            <a:r>
              <a:rPr lang="en-US" b="1" dirty="0"/>
              <a:t>Figure </a:t>
            </a:r>
            <a:r>
              <a:rPr lang="en-US" b="1" dirty="0" smtClean="0"/>
              <a:t>6.8</a:t>
            </a:r>
            <a:endParaRPr lang="en-US" dirty="0"/>
          </a:p>
        </p:txBody>
      </p:sp>
      <p:pic>
        <p:nvPicPr>
          <p:cNvPr id="3686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651" y="2433470"/>
            <a:ext cx="3200400" cy="233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1651" y="4764908"/>
            <a:ext cx="3200400" cy="140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02290" y="1295400"/>
            <a:ext cx="421910" cy="338554"/>
          </a:xfrm>
          <a:prstGeom prst="rect">
            <a:avLst/>
          </a:prstGeom>
          <a:solidFill>
            <a:schemeClr val="bg1"/>
          </a:solidFill>
        </p:spPr>
        <p:txBody>
          <a:bodyPr wrap="none" rtlCol="0">
            <a:spAutoFit/>
          </a:bodyPr>
          <a:lstStyle/>
          <a:p>
            <a:r>
              <a:rPr lang="en-US" sz="1600" dirty="0" smtClean="0"/>
              <a:t>6.8</a:t>
            </a:r>
            <a:endParaRPr lang="en-US" sz="1600" dirty="0"/>
          </a:p>
        </p:txBody>
      </p:sp>
    </p:spTree>
    <p:extLst>
      <p:ext uri="{BB962C8B-B14F-4D97-AF65-F5344CB8AC3E}">
        <p14:creationId xmlns:p14="http://schemas.microsoft.com/office/powerpoint/2010/main" val="155697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fade">
                                      <p:cBhvr>
                                        <p:cTn id="7" dur="1000"/>
                                        <p:tgtEl>
                                          <p:spTgt spid="36869"/>
                                        </p:tgtEl>
                                      </p:cBhvr>
                                    </p:animEffect>
                                    <p:anim calcmode="lin" valueType="num">
                                      <p:cBhvr>
                                        <p:cTn id="8" dur="1000" fill="hold"/>
                                        <p:tgtEl>
                                          <p:spTgt spid="36869"/>
                                        </p:tgtEl>
                                        <p:attrNameLst>
                                          <p:attrName>ppt_x</p:attrName>
                                        </p:attrNameLst>
                                      </p:cBhvr>
                                      <p:tavLst>
                                        <p:tav tm="0">
                                          <p:val>
                                            <p:strVal val="#ppt_x"/>
                                          </p:val>
                                        </p:tav>
                                        <p:tav tm="100000">
                                          <p:val>
                                            <p:strVal val="#ppt_x"/>
                                          </p:val>
                                        </p:tav>
                                      </p:tavLst>
                                    </p:anim>
                                    <p:anim calcmode="lin" valueType="num">
                                      <p:cBhvr>
                                        <p:cTn id="9" dur="1000" fill="hold"/>
                                        <p:tgtEl>
                                          <p:spTgt spid="368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870"/>
                                        </p:tgtEl>
                                        <p:attrNameLst>
                                          <p:attrName>style.visibility</p:attrName>
                                        </p:attrNameLst>
                                      </p:cBhvr>
                                      <p:to>
                                        <p:strVal val="visible"/>
                                      </p:to>
                                    </p:set>
                                    <p:animEffect transition="in" filter="fade">
                                      <p:cBhvr>
                                        <p:cTn id="14" dur="1000"/>
                                        <p:tgtEl>
                                          <p:spTgt spid="36870"/>
                                        </p:tgtEl>
                                      </p:cBhvr>
                                    </p:animEffect>
                                    <p:anim calcmode="lin" valueType="num">
                                      <p:cBhvr>
                                        <p:cTn id="15" dur="1000" fill="hold"/>
                                        <p:tgtEl>
                                          <p:spTgt spid="36870"/>
                                        </p:tgtEl>
                                        <p:attrNameLst>
                                          <p:attrName>ppt_x</p:attrName>
                                        </p:attrNameLst>
                                      </p:cBhvr>
                                      <p:tavLst>
                                        <p:tav tm="0">
                                          <p:val>
                                            <p:strVal val="#ppt_x"/>
                                          </p:val>
                                        </p:tav>
                                        <p:tav tm="100000">
                                          <p:val>
                                            <p:strVal val="#ppt_x"/>
                                          </p:val>
                                        </p:tav>
                                      </p:tavLst>
                                    </p:anim>
                                    <p:anim calcmode="lin" valueType="num">
                                      <p:cBhvr>
                                        <p:cTn id="16" dur="1000" fill="hold"/>
                                        <p:tgtEl>
                                          <p:spTgt spid="368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r>
              <a:rPr lang="en-US" sz="3200" smtClean="0"/>
              <a:t>Summary</a:t>
            </a:r>
          </a:p>
        </p:txBody>
      </p:sp>
      <p:sp>
        <p:nvSpPr>
          <p:cNvPr id="60420" name="Rectangle 3"/>
          <p:cNvSpPr>
            <a:spLocks noGrp="1" noChangeArrowheads="1"/>
          </p:cNvSpPr>
          <p:nvPr>
            <p:ph idx="1"/>
          </p:nvPr>
        </p:nvSpPr>
        <p:spPr>
          <a:xfrm>
            <a:off x="1176866" y="2590799"/>
            <a:ext cx="6798734" cy="3649133"/>
          </a:xfrm>
          <a:noFill/>
        </p:spPr>
        <p:txBody>
          <a:bodyPr>
            <a:normAutofit/>
          </a:bodyPr>
          <a:lstStyle/>
          <a:p>
            <a:pPr eaLnBrk="1" hangingPunct="1"/>
            <a:r>
              <a:rPr lang="en-US" sz="1800" dirty="0" smtClean="0"/>
              <a:t>Depending on the bias condition on its two junctions, the BJT can operate in one of three possible modes:</a:t>
            </a:r>
          </a:p>
          <a:p>
            <a:pPr lvl="1" eaLnBrk="1" hangingPunct="1"/>
            <a:r>
              <a:rPr lang="en-US" sz="1600" b="1" dirty="0" smtClean="0"/>
              <a:t>cut-off</a:t>
            </a:r>
            <a:r>
              <a:rPr lang="en-US" sz="1600" dirty="0" smtClean="0"/>
              <a:t> (both junctions reverse biased)</a:t>
            </a:r>
          </a:p>
          <a:p>
            <a:pPr lvl="1" eaLnBrk="1" hangingPunct="1"/>
            <a:r>
              <a:rPr lang="en-US" sz="1600" b="1" dirty="0" smtClean="0"/>
              <a:t>active </a:t>
            </a:r>
            <a:r>
              <a:rPr lang="en-US" sz="1600" dirty="0" smtClean="0"/>
              <a:t>(the EBJ forward-biased and CBJ reversed)</a:t>
            </a:r>
          </a:p>
          <a:p>
            <a:pPr lvl="1" eaLnBrk="1" hangingPunct="1"/>
            <a:r>
              <a:rPr lang="en-US" sz="1600" b="1" dirty="0" smtClean="0"/>
              <a:t>saturation </a:t>
            </a:r>
            <a:r>
              <a:rPr lang="en-US" sz="1600" dirty="0" smtClean="0"/>
              <a:t>(both junctions forward biased)</a:t>
            </a:r>
          </a:p>
          <a:p>
            <a:pPr eaLnBrk="1" hangingPunct="1"/>
            <a:r>
              <a:rPr lang="en-US" sz="1800" dirty="0" smtClean="0"/>
              <a:t>For amplifier applications, the BJT is operated in the active mode.  Switching applications make use of the cutoff and saturation modes.</a:t>
            </a:r>
          </a:p>
          <a:p>
            <a:pPr eaLnBrk="1" hangingPunct="1"/>
            <a:r>
              <a:rPr lang="en-US" sz="1800" dirty="0" smtClean="0"/>
              <a:t>A BJT operating in the active mode provides a collector current </a:t>
            </a:r>
            <a:r>
              <a:rPr lang="en-US" sz="1800" i="1" dirty="0" err="1" smtClean="0"/>
              <a:t>i</a:t>
            </a:r>
            <a:r>
              <a:rPr lang="en-US" sz="1800" i="1" baseline="-25000" dirty="0" err="1" smtClean="0"/>
              <a:t>C</a:t>
            </a:r>
            <a:r>
              <a:rPr lang="en-US" sz="1800" dirty="0" smtClean="0"/>
              <a:t> = </a:t>
            </a:r>
            <a:r>
              <a:rPr lang="en-US" sz="1800" i="1" dirty="0" err="1" smtClean="0"/>
              <a:t>I</a:t>
            </a:r>
            <a:r>
              <a:rPr lang="en-US" sz="1800" i="1" baseline="-25000" dirty="0" err="1" smtClean="0"/>
              <a:t>S</a:t>
            </a:r>
            <a:r>
              <a:rPr lang="en-US" sz="1800" b="1" dirty="0" err="1" smtClean="0"/>
              <a:t>exp</a:t>
            </a:r>
            <a:r>
              <a:rPr lang="en-US" sz="1800" dirty="0" smtClean="0"/>
              <a:t>{</a:t>
            </a:r>
            <a:r>
              <a:rPr lang="en-US" sz="1800" i="1" dirty="0" err="1" smtClean="0"/>
              <a:t>v</a:t>
            </a:r>
            <a:r>
              <a:rPr lang="en-US" sz="1800" i="1" baseline="-25000" dirty="0" err="1" smtClean="0"/>
              <a:t>BE</a:t>
            </a:r>
            <a:r>
              <a:rPr lang="en-US" sz="1800" dirty="0" smtClean="0"/>
              <a:t>/</a:t>
            </a:r>
            <a:r>
              <a:rPr lang="en-US" sz="1800" i="1" dirty="0" smtClean="0"/>
              <a:t>V</a:t>
            </a:r>
            <a:r>
              <a:rPr lang="en-US" sz="1800" i="1" baseline="-25000" dirty="0" smtClean="0"/>
              <a:t>T</a:t>
            </a:r>
            <a:r>
              <a:rPr lang="en-US" sz="1800" dirty="0" smtClean="0"/>
              <a:t>}.  The base current </a:t>
            </a:r>
            <a:r>
              <a:rPr lang="en-US" sz="1800" i="1" dirty="0" err="1" smtClean="0"/>
              <a:t>i</a:t>
            </a:r>
            <a:r>
              <a:rPr lang="en-US" sz="1800" i="1" baseline="-25000" dirty="0" err="1" smtClean="0"/>
              <a:t>B</a:t>
            </a:r>
            <a:r>
              <a:rPr lang="en-US" sz="1800" dirty="0" smtClean="0"/>
              <a:t> = </a:t>
            </a:r>
            <a:r>
              <a:rPr lang="en-US" sz="1800" i="1" dirty="0" err="1" smtClean="0"/>
              <a:t>i</a:t>
            </a:r>
            <a:r>
              <a:rPr lang="en-US" sz="1800" i="1" baseline="-25000" dirty="0" err="1" smtClean="0"/>
              <a:t>C</a:t>
            </a:r>
            <a:r>
              <a:rPr lang="en-US" sz="1800" dirty="0" smtClean="0"/>
              <a:t>/</a:t>
            </a:r>
            <a:r>
              <a:rPr lang="en-US" sz="1800" i="1" dirty="0" smtClean="0">
                <a:latin typeface="Symbol" pitchFamily="18" charset="2"/>
              </a:rPr>
              <a:t>b</a:t>
            </a:r>
            <a:r>
              <a:rPr lang="en-US" sz="1800" dirty="0" smtClean="0"/>
              <a:t>, and emitter current </a:t>
            </a:r>
            <a:r>
              <a:rPr lang="en-US" sz="1800" i="1" dirty="0" err="1" smtClean="0"/>
              <a:t>i</a:t>
            </a:r>
            <a:r>
              <a:rPr lang="en-US" sz="1800" i="1" baseline="-25000" dirty="0" err="1" smtClean="0"/>
              <a:t>E</a:t>
            </a:r>
            <a:r>
              <a:rPr lang="en-US" sz="1800" dirty="0" smtClean="0"/>
              <a:t> = </a:t>
            </a:r>
            <a:r>
              <a:rPr lang="en-US" sz="1800" i="1" dirty="0" err="1" smtClean="0"/>
              <a:t>i</a:t>
            </a:r>
            <a:r>
              <a:rPr lang="en-US" sz="1800" i="1" baseline="-25000" dirty="0" err="1" smtClean="0"/>
              <a:t>C</a:t>
            </a:r>
            <a:r>
              <a:rPr lang="en-US" sz="1800" dirty="0" smtClean="0"/>
              <a:t> + </a:t>
            </a:r>
            <a:r>
              <a:rPr lang="en-US" sz="1800" i="1" dirty="0" err="1" smtClean="0"/>
              <a:t>i</a:t>
            </a:r>
            <a:r>
              <a:rPr lang="en-US" sz="1800" i="1" baseline="-25000" dirty="0" err="1" smtClean="0"/>
              <a:t>B</a:t>
            </a:r>
            <a:r>
              <a:rPr lang="en-US" sz="1800" dirty="0" err="1" smtClean="0"/>
              <a:t>.</a:t>
            </a:r>
            <a:endParaRPr lang="en-US" sz="1800" dirty="0" smtClean="0"/>
          </a:p>
        </p:txBody>
      </p:sp>
      <p:sp>
        <p:nvSpPr>
          <p:cNvPr id="2" name="Date Placeholder 1"/>
          <p:cNvSpPr>
            <a:spLocks noGrp="1"/>
          </p:cNvSpPr>
          <p:nvPr>
            <p:ph type="dt" sz="half" idx="10"/>
          </p:nvPr>
        </p:nvSpPr>
        <p:spPr/>
        <p:txBody>
          <a:bodyPr/>
          <a:lstStyle/>
          <a:p>
            <a:fld id="{5FF4F1D9-C156-4C31-854B-B28FFED8818D}"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18155462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sz="3200" smtClean="0"/>
              <a:t>Summary</a:t>
            </a:r>
          </a:p>
        </p:txBody>
      </p:sp>
      <p:sp>
        <p:nvSpPr>
          <p:cNvPr id="61444" name="Rectangle 3"/>
          <p:cNvSpPr>
            <a:spLocks noGrp="1" noChangeArrowheads="1"/>
          </p:cNvSpPr>
          <p:nvPr>
            <p:ph idx="1"/>
          </p:nvPr>
        </p:nvSpPr>
        <p:spPr>
          <a:xfrm>
            <a:off x="1176866" y="2514600"/>
            <a:ext cx="6798734" cy="3276600"/>
          </a:xfrm>
          <a:noFill/>
        </p:spPr>
        <p:txBody>
          <a:bodyPr>
            <a:normAutofit/>
          </a:bodyPr>
          <a:lstStyle/>
          <a:p>
            <a:pPr eaLnBrk="1" hangingPunct="1"/>
            <a:r>
              <a:rPr lang="en-US" sz="1800" dirty="0" smtClean="0"/>
              <a:t>To ensure operation in the active mode, the collector voltage of an </a:t>
            </a:r>
            <a:r>
              <a:rPr lang="en-US" sz="1800" i="1" dirty="0" err="1" smtClean="0"/>
              <a:t>npn</a:t>
            </a:r>
            <a:r>
              <a:rPr lang="en-US" sz="1800" dirty="0" smtClean="0"/>
              <a:t>-transistor must be kept higher than approximately 0.4</a:t>
            </a:r>
            <a:r>
              <a:rPr lang="en-US" sz="1800" i="1" dirty="0" smtClean="0"/>
              <a:t>V</a:t>
            </a:r>
            <a:r>
              <a:rPr lang="en-US" sz="1800" dirty="0" smtClean="0"/>
              <a:t> below the base voltage.  For a </a:t>
            </a:r>
            <a:r>
              <a:rPr lang="en-US" sz="1800" i="1" dirty="0" err="1" smtClean="0"/>
              <a:t>pnp</a:t>
            </a:r>
            <a:r>
              <a:rPr lang="en-US" sz="1800" dirty="0" smtClean="0"/>
              <a:t>-transistor, the collector voltage must be lower than approximately 0.4</a:t>
            </a:r>
            <a:r>
              <a:rPr lang="en-US" sz="1800" i="1" dirty="0" smtClean="0"/>
              <a:t>V</a:t>
            </a:r>
            <a:r>
              <a:rPr lang="en-US" sz="1800" dirty="0" smtClean="0"/>
              <a:t> above the base voltage.  Otherwise, the CBJ becomes forward-biased and the transistor will enter saturation.</a:t>
            </a:r>
          </a:p>
          <a:p>
            <a:pPr eaLnBrk="1" hangingPunct="1"/>
            <a:r>
              <a:rPr lang="en-US" sz="1800" dirty="0" smtClean="0"/>
              <a:t>At a constant collector current, the magnitude of the base emitter voltage decreases by about 2</a:t>
            </a:r>
            <a:r>
              <a:rPr lang="en-US" sz="1800" i="1" dirty="0" smtClean="0"/>
              <a:t>mV</a:t>
            </a:r>
            <a:r>
              <a:rPr lang="en-US" sz="1800" dirty="0" smtClean="0"/>
              <a:t> for every 1</a:t>
            </a:r>
            <a:r>
              <a:rPr lang="en-US" sz="1800" baseline="30000" dirty="0" smtClean="0"/>
              <a:t>O</a:t>
            </a:r>
            <a:r>
              <a:rPr lang="en-US" sz="1800" dirty="0" smtClean="0"/>
              <a:t>C rise in temperature.</a:t>
            </a:r>
          </a:p>
          <a:p>
            <a:pPr eaLnBrk="1" hangingPunct="1"/>
            <a:r>
              <a:rPr lang="en-US" sz="1800" dirty="0" smtClean="0"/>
              <a:t>The BJT will be at the edge of saturation when |</a:t>
            </a:r>
            <a:r>
              <a:rPr lang="en-US" sz="1800" i="1" dirty="0" err="1" smtClean="0"/>
              <a:t>v</a:t>
            </a:r>
            <a:r>
              <a:rPr lang="en-US" sz="1800" i="1" baseline="-25000" dirty="0" err="1" smtClean="0"/>
              <a:t>CE</a:t>
            </a:r>
            <a:r>
              <a:rPr lang="en-US" sz="1800" dirty="0" smtClean="0"/>
              <a:t>| is reduced to about 0.3</a:t>
            </a:r>
            <a:r>
              <a:rPr lang="en-US" sz="1800" i="1" dirty="0" smtClean="0"/>
              <a:t>V</a:t>
            </a:r>
            <a:r>
              <a:rPr lang="en-US" sz="1800" dirty="0" smtClean="0"/>
              <a:t>.</a:t>
            </a:r>
          </a:p>
        </p:txBody>
      </p:sp>
      <p:sp>
        <p:nvSpPr>
          <p:cNvPr id="2" name="Date Placeholder 1"/>
          <p:cNvSpPr>
            <a:spLocks noGrp="1"/>
          </p:cNvSpPr>
          <p:nvPr>
            <p:ph type="dt" sz="half" idx="10"/>
          </p:nvPr>
        </p:nvSpPr>
        <p:spPr/>
        <p:txBody>
          <a:bodyPr/>
          <a:lstStyle/>
          <a:p>
            <a:fld id="{BBAB52E1-A5A8-4553-8F81-BDB9E96F8201}"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133618966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sz="3200" smtClean="0"/>
              <a:t>Summary</a:t>
            </a:r>
          </a:p>
        </p:txBody>
      </p:sp>
      <p:sp>
        <p:nvSpPr>
          <p:cNvPr id="62468" name="Rectangle 3"/>
          <p:cNvSpPr>
            <a:spLocks noGrp="1" noChangeArrowheads="1"/>
          </p:cNvSpPr>
          <p:nvPr>
            <p:ph idx="1"/>
          </p:nvPr>
        </p:nvSpPr>
        <p:spPr>
          <a:xfrm>
            <a:off x="1176866" y="2514600"/>
            <a:ext cx="6798734" cy="3810000"/>
          </a:xfrm>
          <a:noFill/>
        </p:spPr>
        <p:txBody>
          <a:bodyPr>
            <a:normAutofit/>
          </a:bodyPr>
          <a:lstStyle/>
          <a:p>
            <a:pPr eaLnBrk="1" hangingPunct="1"/>
            <a:r>
              <a:rPr lang="en-US" sz="2000" dirty="0" smtClean="0"/>
              <a:t>In the active mode, </a:t>
            </a:r>
            <a:r>
              <a:rPr lang="en-US" sz="2000" i="1" dirty="0" err="1" smtClean="0"/>
              <a:t>i</a:t>
            </a:r>
            <a:r>
              <a:rPr lang="en-US" sz="2000" i="1" baseline="-25000" dirty="0" err="1" smtClean="0"/>
              <a:t>C</a:t>
            </a:r>
            <a:r>
              <a:rPr lang="en-US" sz="2000" dirty="0" smtClean="0"/>
              <a:t> shows a slight dependence on </a:t>
            </a:r>
            <a:r>
              <a:rPr lang="en-US" sz="2000" i="1" dirty="0" err="1" smtClean="0"/>
              <a:t>v</a:t>
            </a:r>
            <a:r>
              <a:rPr lang="en-US" sz="2000" i="1" baseline="-25000" dirty="0" err="1" smtClean="0"/>
              <a:t>CE</a:t>
            </a:r>
            <a:r>
              <a:rPr lang="en-US" sz="2000" dirty="0" smtClean="0"/>
              <a:t>.  This phenomenon, known as the Early Effect, is modeled by ascribing a finite output resistance to the BJT: </a:t>
            </a:r>
            <a:r>
              <a:rPr lang="en-US" sz="2000" i="1" dirty="0" err="1" smtClean="0"/>
              <a:t>r</a:t>
            </a:r>
            <a:r>
              <a:rPr lang="en-US" sz="2000" i="1" baseline="-25000" dirty="0" err="1" smtClean="0"/>
              <a:t>o</a:t>
            </a:r>
            <a:r>
              <a:rPr lang="en-US" sz="2000" dirty="0" smtClean="0"/>
              <a:t> = |</a:t>
            </a:r>
            <a:r>
              <a:rPr lang="en-US" sz="2000" i="1" dirty="0" smtClean="0"/>
              <a:t>V</a:t>
            </a:r>
            <a:r>
              <a:rPr lang="en-US" sz="2000" i="1" baseline="-25000" dirty="0" smtClean="0"/>
              <a:t>A</a:t>
            </a:r>
            <a:r>
              <a:rPr lang="en-US" sz="2000" dirty="0" smtClean="0"/>
              <a:t>|/</a:t>
            </a:r>
            <a:r>
              <a:rPr lang="en-US" sz="2000" i="1" dirty="0" smtClean="0"/>
              <a:t>I</a:t>
            </a:r>
            <a:r>
              <a:rPr lang="en-US" sz="2000" dirty="0" smtClean="0"/>
              <a:t>’</a:t>
            </a:r>
            <a:r>
              <a:rPr lang="en-US" sz="2000" baseline="-25000" dirty="0" smtClean="0"/>
              <a:t>C</a:t>
            </a:r>
            <a:r>
              <a:rPr lang="en-US" sz="2000" dirty="0" smtClean="0"/>
              <a:t> where </a:t>
            </a:r>
            <a:r>
              <a:rPr lang="en-US" sz="2000" i="1" dirty="0" smtClean="0"/>
              <a:t>V</a:t>
            </a:r>
            <a:r>
              <a:rPr lang="en-US" sz="2000" i="1" baseline="-25000" dirty="0" smtClean="0"/>
              <a:t>A</a:t>
            </a:r>
            <a:r>
              <a:rPr lang="en-US" sz="2000" dirty="0" smtClean="0"/>
              <a:t> is the Early Voltage and </a:t>
            </a:r>
            <a:r>
              <a:rPr lang="en-US" sz="2000" i="1" dirty="0" smtClean="0"/>
              <a:t>I</a:t>
            </a:r>
            <a:r>
              <a:rPr lang="en-US" sz="2000" dirty="0" smtClean="0"/>
              <a:t>’</a:t>
            </a:r>
            <a:r>
              <a:rPr lang="en-US" sz="2000" baseline="-25000" dirty="0" smtClean="0"/>
              <a:t>C</a:t>
            </a:r>
            <a:r>
              <a:rPr lang="en-US" sz="2000" dirty="0" smtClean="0"/>
              <a:t> is the dc collector current without the Early Effect taken into account.</a:t>
            </a:r>
          </a:p>
          <a:p>
            <a:pPr eaLnBrk="1" hangingPunct="1"/>
            <a:r>
              <a:rPr lang="en-US" sz="2000" dirty="0" smtClean="0"/>
              <a:t>The dc analysis of transistor circuits is generally simplified by assuming |</a:t>
            </a:r>
            <a:r>
              <a:rPr lang="en-US" sz="2000" i="1" dirty="0" smtClean="0"/>
              <a:t>V</a:t>
            </a:r>
            <a:r>
              <a:rPr lang="en-US" sz="2000" i="1" baseline="-25000" dirty="0" smtClean="0"/>
              <a:t>BE</a:t>
            </a:r>
            <a:r>
              <a:rPr lang="en-US" sz="2000" dirty="0" smtClean="0"/>
              <a:t>| = 0.7</a:t>
            </a:r>
            <a:r>
              <a:rPr lang="en-US" sz="2000" i="1" dirty="0" smtClean="0"/>
              <a:t>V</a:t>
            </a:r>
            <a:r>
              <a:rPr lang="en-US" sz="2000" dirty="0" smtClean="0"/>
              <a:t>.</a:t>
            </a:r>
          </a:p>
        </p:txBody>
      </p:sp>
      <p:sp>
        <p:nvSpPr>
          <p:cNvPr id="2" name="Date Placeholder 1"/>
          <p:cNvSpPr>
            <a:spLocks noGrp="1"/>
          </p:cNvSpPr>
          <p:nvPr>
            <p:ph type="dt" sz="half" idx="10"/>
          </p:nvPr>
        </p:nvSpPr>
        <p:spPr/>
        <p:txBody>
          <a:bodyPr/>
          <a:lstStyle/>
          <a:p>
            <a:fld id="{73393F97-094F-4F5A-8148-57942190DF0D}"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363430498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BJT </a:t>
            </a:r>
            <a:r>
              <a:rPr lang="en-US" dirty="0"/>
              <a:t>Circuits at DC</a:t>
            </a:r>
          </a:p>
        </p:txBody>
      </p:sp>
      <p:sp>
        <p:nvSpPr>
          <p:cNvPr id="3" name="Content Placeholder 2"/>
          <p:cNvSpPr>
            <a:spLocks noGrp="1"/>
          </p:cNvSpPr>
          <p:nvPr>
            <p:ph idx="1"/>
          </p:nvPr>
        </p:nvSpPr>
        <p:spPr/>
        <p:txBody>
          <a:bodyPr>
            <a:noAutofit/>
          </a:bodyPr>
          <a:lstStyle/>
          <a:p>
            <a:pPr marL="0" indent="0">
              <a:buNone/>
            </a:pPr>
            <a:r>
              <a:rPr lang="en-US" sz="1800" dirty="0">
                <a:latin typeface="Times New Roman" pitchFamily="18" charset="0"/>
                <a:cs typeface="Times New Roman" pitchFamily="18" charset="0"/>
              </a:rPr>
              <a:t>in </a:t>
            </a:r>
            <a:r>
              <a:rPr lang="en-US" sz="1800" dirty="0">
                <a:solidFill>
                  <a:srgbClr val="FF0000"/>
                </a:solidFill>
                <a:latin typeface="Times New Roman" pitchFamily="18" charset="0"/>
                <a:cs typeface="Times New Roman" pitchFamily="18" charset="0"/>
              </a:rPr>
              <a:t>analyzing a circuit </a:t>
            </a:r>
            <a:r>
              <a:rPr lang="en-US" sz="1800" dirty="0">
                <a:latin typeface="Times New Roman" pitchFamily="18" charset="0"/>
                <a:cs typeface="Times New Roman" pitchFamily="18" charset="0"/>
              </a:rPr>
              <a:t>the first question that one must answer is: </a:t>
            </a:r>
            <a:r>
              <a:rPr lang="en-US" sz="1800" i="1" dirty="0" smtClean="0">
                <a:latin typeface="Times New Roman" pitchFamily="18" charset="0"/>
                <a:cs typeface="Times New Roman" pitchFamily="18" charset="0"/>
              </a:rPr>
              <a:t>In </a:t>
            </a:r>
            <a:r>
              <a:rPr lang="en-US" sz="1800" i="1" dirty="0" smtClean="0">
                <a:solidFill>
                  <a:srgbClr val="FF0000"/>
                </a:solidFill>
                <a:latin typeface="Times New Roman" pitchFamily="18" charset="0"/>
                <a:cs typeface="Times New Roman" pitchFamily="18" charset="0"/>
              </a:rPr>
              <a:t>which </a:t>
            </a:r>
            <a:r>
              <a:rPr lang="en-US" sz="1800" i="1" dirty="0">
                <a:solidFill>
                  <a:srgbClr val="FF0000"/>
                </a:solidFill>
                <a:latin typeface="Times New Roman" pitchFamily="18" charset="0"/>
                <a:cs typeface="Times New Roman" pitchFamily="18" charset="0"/>
              </a:rPr>
              <a:t>mode is the transistor operating</a:t>
            </a:r>
            <a:r>
              <a:rPr lang="en-US" sz="1800" dirty="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marL="457200" indent="-457200">
              <a:buFont typeface="+mj-lt"/>
              <a:buAutoNum type="arabicPeriod"/>
            </a:pPr>
            <a:r>
              <a:rPr lang="en-US" sz="1800" dirty="0" smtClean="0">
                <a:latin typeface="Times New Roman" pitchFamily="18" charset="0"/>
                <a:cs typeface="Times New Roman" pitchFamily="18" charset="0"/>
              </a:rPr>
              <a:t>quick </a:t>
            </a:r>
            <a:r>
              <a:rPr lang="en-US" sz="1800" dirty="0" smtClean="0">
                <a:solidFill>
                  <a:srgbClr val="FF0000"/>
                </a:solidFill>
                <a:latin typeface="Times New Roman" pitchFamily="18" charset="0"/>
                <a:cs typeface="Times New Roman" pitchFamily="18" charset="0"/>
              </a:rPr>
              <a:t>check of the terminal voltages</a:t>
            </a:r>
            <a:r>
              <a:rPr lang="en-US" sz="1800" dirty="0" smtClean="0">
                <a:latin typeface="Times New Roman" pitchFamily="18" charset="0"/>
                <a:cs typeface="Times New Roman" pitchFamily="18" charset="0"/>
              </a:rPr>
              <a:t>.</a:t>
            </a:r>
          </a:p>
          <a:p>
            <a:pPr marL="457200" indent="-457200">
              <a:buFont typeface="+mj-lt"/>
              <a:buAutoNum type="arabicPeriod"/>
            </a:pPr>
            <a:r>
              <a:rPr lang="en-US" sz="1800" dirty="0" smtClean="0">
                <a:solidFill>
                  <a:srgbClr val="FF0000"/>
                </a:solidFill>
                <a:latin typeface="Times New Roman" pitchFamily="18" charset="0"/>
                <a:cs typeface="Times New Roman" pitchFamily="18" charset="0"/>
              </a:rPr>
              <a:t>Assume</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that the transistor is operating in the </a:t>
            </a:r>
            <a:r>
              <a:rPr lang="en-US" sz="1800" dirty="0">
                <a:solidFill>
                  <a:srgbClr val="FF0000"/>
                </a:solidFill>
                <a:latin typeface="Times New Roman" pitchFamily="18" charset="0"/>
                <a:cs typeface="Times New Roman" pitchFamily="18" charset="0"/>
              </a:rPr>
              <a:t>active mode</a:t>
            </a:r>
            <a:r>
              <a:rPr lang="en-US" sz="1800" dirty="0">
                <a:latin typeface="Times New Roman" pitchFamily="18" charset="0"/>
                <a:cs typeface="Times New Roman" pitchFamily="18" charset="0"/>
              </a:rPr>
              <a:t>, and </a:t>
            </a:r>
            <a:r>
              <a:rPr lang="en-US" sz="1800" dirty="0" smtClean="0">
                <a:solidFill>
                  <a:srgbClr val="FF0000"/>
                </a:solidFill>
                <a:latin typeface="Times New Roman" pitchFamily="18" charset="0"/>
                <a:cs typeface="Times New Roman" pitchFamily="18" charset="0"/>
              </a:rPr>
              <a:t>determine</a:t>
            </a:r>
            <a:r>
              <a:rPr lang="en-US" sz="1800" dirty="0" smtClean="0">
                <a:latin typeface="Times New Roman" pitchFamily="18" charset="0"/>
                <a:cs typeface="Times New Roman" pitchFamily="18" charset="0"/>
              </a:rPr>
              <a:t> the various </a:t>
            </a:r>
            <a:r>
              <a:rPr lang="en-US" sz="1800" dirty="0">
                <a:solidFill>
                  <a:srgbClr val="FF0000"/>
                </a:solidFill>
                <a:latin typeface="Times New Roman" pitchFamily="18" charset="0"/>
                <a:cs typeface="Times New Roman" pitchFamily="18" charset="0"/>
              </a:rPr>
              <a:t>voltages</a:t>
            </a:r>
            <a:r>
              <a:rPr lang="en-US" sz="1800" dirty="0">
                <a:latin typeface="Times New Roman" pitchFamily="18" charset="0"/>
                <a:cs typeface="Times New Roman" pitchFamily="18" charset="0"/>
              </a:rPr>
              <a:t> and </a:t>
            </a:r>
            <a:r>
              <a:rPr lang="en-US" sz="1800" dirty="0">
                <a:solidFill>
                  <a:srgbClr val="FF0000"/>
                </a:solidFill>
                <a:latin typeface="Times New Roman" pitchFamily="18" charset="0"/>
                <a:cs typeface="Times New Roman" pitchFamily="18" charset="0"/>
              </a:rPr>
              <a:t>currents</a:t>
            </a:r>
            <a:r>
              <a:rPr lang="en-US" sz="1800" dirty="0">
                <a:latin typeface="Times New Roman" pitchFamily="18" charset="0"/>
                <a:cs typeface="Times New Roman" pitchFamily="18" charset="0"/>
              </a:rPr>
              <a:t> that correspond. </a:t>
            </a: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Then </a:t>
            </a:r>
            <a:r>
              <a:rPr lang="en-US" sz="1800" dirty="0">
                <a:latin typeface="Times New Roman" pitchFamily="18" charset="0"/>
                <a:cs typeface="Times New Roman" pitchFamily="18" charset="0"/>
              </a:rPr>
              <a:t>check for consistency of the results </a:t>
            </a:r>
            <a:r>
              <a:rPr lang="en-US" sz="1800" dirty="0" smtClean="0">
                <a:latin typeface="Times New Roman" pitchFamily="18" charset="0"/>
                <a:cs typeface="Times New Roman" pitchFamily="18" charset="0"/>
              </a:rPr>
              <a:t>with the </a:t>
            </a:r>
            <a:r>
              <a:rPr lang="en-US" sz="1800" dirty="0">
                <a:latin typeface="Times New Roman" pitchFamily="18" charset="0"/>
                <a:cs typeface="Times New Roman" pitchFamily="18" charset="0"/>
              </a:rPr>
              <a:t>assumption of </a:t>
            </a:r>
            <a:r>
              <a:rPr lang="en-US" sz="1800" dirty="0">
                <a:solidFill>
                  <a:srgbClr val="0000CC"/>
                </a:solidFill>
                <a:latin typeface="Times New Roman" pitchFamily="18" charset="0"/>
                <a:cs typeface="Times New Roman" pitchFamily="18" charset="0"/>
              </a:rPr>
              <a:t>active-mode</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operation (</a:t>
            </a:r>
            <a:r>
              <a:rPr lang="en-US" sz="1800" i="1" dirty="0" err="1">
                <a:solidFill>
                  <a:srgbClr val="FF0000"/>
                </a:solidFill>
                <a:latin typeface="Times New Roman" pitchFamily="18" charset="0"/>
                <a:cs typeface="Times New Roman" pitchFamily="18" charset="0"/>
              </a:rPr>
              <a:t>v</a:t>
            </a:r>
            <a:r>
              <a:rPr lang="en-US" sz="1800" baseline="-25000" dirty="0" err="1">
                <a:solidFill>
                  <a:srgbClr val="FF0000"/>
                </a:solidFill>
              </a:rPr>
              <a:t>CB</a:t>
            </a:r>
            <a:r>
              <a:rPr lang="en-US" sz="1800" dirty="0">
                <a:solidFill>
                  <a:srgbClr val="FF0000"/>
                </a:solidFill>
              </a:rPr>
              <a:t>&gt; -0.4 </a:t>
            </a:r>
            <a:r>
              <a:rPr lang="en-US" sz="1800" dirty="0" smtClean="0">
                <a:solidFill>
                  <a:srgbClr val="FF0000"/>
                </a:solidFill>
              </a:rPr>
              <a:t>volt</a:t>
            </a:r>
            <a:r>
              <a:rPr lang="en-US" sz="1800" dirty="0" smtClean="0">
                <a:latin typeface="Times New Roman" pitchFamily="18" charset="0"/>
                <a:cs typeface="Times New Roman" pitchFamily="18" charset="0"/>
              </a:rPr>
              <a:t>);</a:t>
            </a:r>
          </a:p>
          <a:p>
            <a:r>
              <a:rPr lang="en-US" sz="1800" dirty="0"/>
              <a:t>If the answer is </a:t>
            </a:r>
            <a:r>
              <a:rPr lang="en-US" sz="1800" dirty="0" smtClean="0">
                <a:solidFill>
                  <a:srgbClr val="FF0000"/>
                </a:solidFill>
              </a:rPr>
              <a:t>no</a:t>
            </a:r>
            <a:r>
              <a:rPr lang="en-US" sz="1800" dirty="0" smtClean="0"/>
              <a:t>, assume </a:t>
            </a:r>
            <a:r>
              <a:rPr lang="en-US" sz="1800" dirty="0" smtClean="0">
                <a:solidFill>
                  <a:srgbClr val="0000CC"/>
                </a:solidFill>
              </a:rPr>
              <a:t>saturation-mode</a:t>
            </a:r>
            <a:r>
              <a:rPr lang="en-US" sz="1800" dirty="0" smtClean="0"/>
              <a:t> then test</a:t>
            </a:r>
          </a:p>
          <a:p>
            <a:r>
              <a:rPr lang="en-US" sz="1800" dirty="0"/>
              <a:t>compute the ratio </a:t>
            </a:r>
            <a:r>
              <a:rPr lang="en-US" sz="1800" i="1" dirty="0"/>
              <a:t>I</a:t>
            </a:r>
            <a:r>
              <a:rPr lang="en-US" sz="1800" baseline="-25000" dirty="0"/>
              <a:t>C </a:t>
            </a:r>
            <a:r>
              <a:rPr lang="en-US" sz="1800" dirty="0"/>
              <a:t>⁄ </a:t>
            </a:r>
            <a:r>
              <a:rPr lang="en-US" sz="1800" i="1" dirty="0" smtClean="0"/>
              <a:t>I</a:t>
            </a:r>
            <a:r>
              <a:rPr lang="en-US" sz="1800" baseline="-25000" dirty="0" smtClean="0"/>
              <a:t>B</a:t>
            </a:r>
            <a:r>
              <a:rPr lang="en-US" sz="1800" i="1" dirty="0" smtClean="0"/>
              <a:t> </a:t>
            </a:r>
            <a:r>
              <a:rPr lang="en-US" sz="1800" dirty="0" smtClean="0"/>
              <a:t>and </a:t>
            </a:r>
            <a:r>
              <a:rPr lang="en-US" sz="1800" dirty="0"/>
              <a:t>to </a:t>
            </a:r>
            <a:r>
              <a:rPr lang="en-US" sz="1800" dirty="0" smtClean="0"/>
              <a:t>verify that </a:t>
            </a:r>
            <a:r>
              <a:rPr lang="en-US" sz="1800" dirty="0"/>
              <a:t>it is </a:t>
            </a:r>
            <a:r>
              <a:rPr lang="en-US" sz="1800" dirty="0">
                <a:solidFill>
                  <a:srgbClr val="FF0000"/>
                </a:solidFill>
              </a:rPr>
              <a:t>lower than </a:t>
            </a:r>
            <a:r>
              <a:rPr lang="en-US" sz="1800" dirty="0"/>
              <a:t>the transistor β (i.e., β</a:t>
            </a:r>
            <a:r>
              <a:rPr lang="en-US" sz="1800" baseline="-25000" dirty="0"/>
              <a:t>forced</a:t>
            </a:r>
            <a:r>
              <a:rPr lang="en-US" sz="1800" dirty="0"/>
              <a:t> &lt; β ).</a:t>
            </a:r>
            <a:endParaRPr lang="en-US" sz="1800" dirty="0" smtClean="0"/>
          </a:p>
          <a:p>
            <a:endParaRPr lang="en-US" sz="180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1B27C05F-13FC-43BF-B01B-D221E2BA0984}"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117617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en-US" dirty="0" smtClean="0"/>
              <a:t>BJT Circuits at DC</a:t>
            </a:r>
          </a:p>
        </p:txBody>
      </p:sp>
      <p:sp>
        <p:nvSpPr>
          <p:cNvPr id="2" name="Date Placeholder 1"/>
          <p:cNvSpPr>
            <a:spLocks noGrp="1"/>
          </p:cNvSpPr>
          <p:nvPr>
            <p:ph type="dt" sz="half" idx="10"/>
          </p:nvPr>
        </p:nvSpPr>
        <p:spPr/>
        <p:txBody>
          <a:bodyPr/>
          <a:lstStyle/>
          <a:p>
            <a:fld id="{208D20D4-27C0-4969-BA4F-BDCA166372C7}"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47</a:t>
            </a:fld>
            <a:endParaRPr lang="en-US"/>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787" y="2670684"/>
            <a:ext cx="7122891" cy="291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53436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BJT </a:t>
            </a:r>
            <a:r>
              <a:rPr lang="en-US" dirty="0"/>
              <a:t>Circuits at DC</a:t>
            </a:r>
          </a:p>
        </p:txBody>
      </p:sp>
      <p:sp>
        <p:nvSpPr>
          <p:cNvPr id="4" name="Date Placeholder 3"/>
          <p:cNvSpPr>
            <a:spLocks noGrp="1"/>
          </p:cNvSpPr>
          <p:nvPr>
            <p:ph type="dt" sz="half" idx="10"/>
          </p:nvPr>
        </p:nvSpPr>
        <p:spPr/>
        <p:txBody>
          <a:bodyPr/>
          <a:lstStyle/>
          <a:p>
            <a:fld id="{DDADE965-E3E9-4B0F-9B9C-9150C168E2C5}"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grpSp>
        <p:nvGrpSpPr>
          <p:cNvPr id="3" name="Group 2"/>
          <p:cNvGrpSpPr>
            <a:grpSpLocks noChangeAspect="1"/>
          </p:cNvGrpSpPr>
          <p:nvPr/>
        </p:nvGrpSpPr>
        <p:grpSpPr>
          <a:xfrm>
            <a:off x="843280" y="2621721"/>
            <a:ext cx="7132320" cy="3300712"/>
            <a:chOff x="431321" y="1676400"/>
            <a:chExt cx="8255479" cy="3808516"/>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8229600" cy="53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321" y="2206531"/>
              <a:ext cx="8229600" cy="327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026538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FE909C7-7298-4BF9-A083-5B8D78BEB697}" type="datetime1">
              <a:rPr lang="en-US" smtClean="0"/>
              <a:t>11/25/2017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49</a:t>
            </a:fld>
            <a:endParaRPr lang="en-US"/>
          </a:p>
        </p:txBody>
      </p:sp>
      <p:sp>
        <p:nvSpPr>
          <p:cNvPr id="2" name="Title 1"/>
          <p:cNvSpPr>
            <a:spLocks noGrp="1"/>
          </p:cNvSpPr>
          <p:nvPr>
            <p:ph type="title" idx="4294967295"/>
          </p:nvPr>
        </p:nvSpPr>
        <p:spPr>
          <a:xfrm>
            <a:off x="1024892" y="381000"/>
            <a:ext cx="6799262" cy="1303337"/>
          </a:xfrm>
        </p:spPr>
        <p:txBody>
          <a:bodyPr/>
          <a:lstStyle/>
          <a:p>
            <a:r>
              <a:rPr lang="en-US" b="1" dirty="0"/>
              <a:t>Example </a:t>
            </a:r>
            <a:r>
              <a:rPr lang="en-US" b="1" dirty="0" smtClean="0"/>
              <a:t>6.5</a:t>
            </a:r>
            <a:endParaRPr lang="en-US" dirty="0"/>
          </a:p>
        </p:txBody>
      </p:sp>
      <p:sp>
        <p:nvSpPr>
          <p:cNvPr id="4" name="Rectangle 3"/>
          <p:cNvSpPr/>
          <p:nvPr/>
        </p:nvSpPr>
        <p:spPr>
          <a:xfrm>
            <a:off x="457200" y="1524000"/>
            <a:ext cx="8229600" cy="1200329"/>
          </a:xfrm>
          <a:prstGeom prst="rect">
            <a:avLst/>
          </a:prstGeom>
        </p:spPr>
        <p:txBody>
          <a:bodyPr wrap="square">
            <a:spAutoFit/>
          </a:bodyPr>
          <a:lstStyle/>
          <a:p>
            <a:r>
              <a:rPr lang="en-US" dirty="0"/>
              <a:t>Consider the circuit shown in Fig. </a:t>
            </a:r>
            <a:r>
              <a:rPr lang="en-US" dirty="0" smtClean="0"/>
              <a:t>6.9(a</a:t>
            </a:r>
            <a:r>
              <a:rPr lang="en-US" dirty="0"/>
              <a:t>), which is redrawn in Fig. </a:t>
            </a:r>
            <a:r>
              <a:rPr lang="en-US" dirty="0" smtClean="0"/>
              <a:t>6.9(b</a:t>
            </a:r>
            <a:r>
              <a:rPr lang="en-US" dirty="0"/>
              <a:t>) to remind the reader of </a:t>
            </a:r>
            <a:r>
              <a:rPr lang="en-US" dirty="0" smtClean="0"/>
              <a:t>the convention </a:t>
            </a:r>
            <a:r>
              <a:rPr lang="en-US" dirty="0"/>
              <a:t>employed throughout this book for indicating connections to dc sources. We wish to </a:t>
            </a:r>
            <a:r>
              <a:rPr lang="en-US" dirty="0" smtClean="0"/>
              <a:t>analyze this </a:t>
            </a:r>
            <a:r>
              <a:rPr lang="en-US" dirty="0"/>
              <a:t>circuit to determine all node voltages and branch currents. We will assume that β is specified </a:t>
            </a:r>
            <a:r>
              <a:rPr lang="en-US" dirty="0" smtClean="0"/>
              <a:t>to be </a:t>
            </a:r>
            <a:r>
              <a:rPr lang="en-US" dirty="0"/>
              <a:t>100.</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387" y="2724329"/>
            <a:ext cx="522922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952759" y="5940528"/>
            <a:ext cx="1172757" cy="369332"/>
          </a:xfrm>
          <a:prstGeom prst="rect">
            <a:avLst/>
          </a:prstGeom>
        </p:spPr>
        <p:txBody>
          <a:bodyPr wrap="none">
            <a:spAutoFit/>
          </a:bodyPr>
          <a:lstStyle/>
          <a:p>
            <a:r>
              <a:rPr lang="en-US" b="1" dirty="0"/>
              <a:t>Figure </a:t>
            </a:r>
            <a:r>
              <a:rPr lang="en-US" b="1" dirty="0" smtClean="0"/>
              <a:t>6.9</a:t>
            </a:r>
            <a:endParaRPr lang="en-US" dirty="0"/>
          </a:p>
        </p:txBody>
      </p:sp>
    </p:spTree>
    <p:extLst>
      <p:ext uri="{BB962C8B-B14F-4D97-AF65-F5344CB8AC3E}">
        <p14:creationId xmlns:p14="http://schemas.microsoft.com/office/powerpoint/2010/main" val="1757665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77500" lnSpcReduction="20000"/>
          </a:bodyPr>
          <a:lstStyle/>
          <a:p>
            <a:pPr algn="just"/>
            <a:r>
              <a:rPr lang="en-US" sz="2800" dirty="0">
                <a:solidFill>
                  <a:srgbClr val="FF0000"/>
                </a:solidFill>
              </a:rPr>
              <a:t>Three-terminal</a:t>
            </a:r>
            <a:r>
              <a:rPr lang="en-US" sz="2800" dirty="0"/>
              <a:t> devices are </a:t>
            </a:r>
            <a:r>
              <a:rPr lang="en-US" sz="2800" dirty="0" smtClean="0"/>
              <a:t>more </a:t>
            </a:r>
            <a:r>
              <a:rPr lang="en-US" sz="2800" dirty="0">
                <a:solidFill>
                  <a:srgbClr val="FF0000"/>
                </a:solidFill>
              </a:rPr>
              <a:t>useful</a:t>
            </a:r>
            <a:r>
              <a:rPr lang="en-US" sz="2800" dirty="0"/>
              <a:t> than </a:t>
            </a:r>
            <a:r>
              <a:rPr lang="en-US" sz="2800" dirty="0">
                <a:solidFill>
                  <a:srgbClr val="FF0000"/>
                </a:solidFill>
              </a:rPr>
              <a:t>two-terminal</a:t>
            </a:r>
            <a:r>
              <a:rPr lang="en-US" sz="2800" dirty="0"/>
              <a:t> ones, such as the </a:t>
            </a:r>
            <a:r>
              <a:rPr lang="en-US" sz="2800" dirty="0" smtClean="0"/>
              <a:t>diodes, </a:t>
            </a:r>
            <a:r>
              <a:rPr lang="en-US" sz="2800" dirty="0"/>
              <a:t>because they can be used in a </a:t>
            </a:r>
            <a:r>
              <a:rPr lang="en-US" sz="2800" dirty="0">
                <a:solidFill>
                  <a:srgbClr val="FF0000"/>
                </a:solidFill>
              </a:rPr>
              <a:t>multitude of </a:t>
            </a:r>
            <a:r>
              <a:rPr lang="en-US" sz="2800" dirty="0" smtClean="0">
                <a:solidFill>
                  <a:srgbClr val="FF0000"/>
                </a:solidFill>
              </a:rPr>
              <a:t>applications</a:t>
            </a:r>
            <a:r>
              <a:rPr lang="en-US" sz="2800" dirty="0" smtClean="0"/>
              <a:t>:</a:t>
            </a:r>
          </a:p>
          <a:p>
            <a:pPr marL="750888" indent="-346075" algn="just">
              <a:buFont typeface="+mj-lt"/>
              <a:buAutoNum type="arabicPeriod"/>
            </a:pPr>
            <a:r>
              <a:rPr lang="en-US" sz="2800" dirty="0" smtClean="0">
                <a:solidFill>
                  <a:srgbClr val="0000CC"/>
                </a:solidFill>
              </a:rPr>
              <a:t>signal </a:t>
            </a:r>
            <a:r>
              <a:rPr lang="en-US" sz="2800" dirty="0">
                <a:solidFill>
                  <a:srgbClr val="0000CC"/>
                </a:solidFill>
              </a:rPr>
              <a:t>amplification </a:t>
            </a:r>
            <a:endParaRPr lang="en-US" sz="2800" dirty="0" smtClean="0">
              <a:solidFill>
                <a:srgbClr val="0000CC"/>
              </a:solidFill>
            </a:endParaRPr>
          </a:p>
          <a:p>
            <a:pPr marL="750888" indent="-346075" algn="just">
              <a:buFont typeface="+mj-lt"/>
              <a:buAutoNum type="arabicPeriod"/>
            </a:pPr>
            <a:r>
              <a:rPr lang="en-US" sz="2800" dirty="0" smtClean="0">
                <a:solidFill>
                  <a:srgbClr val="0000CC"/>
                </a:solidFill>
              </a:rPr>
              <a:t>design </a:t>
            </a:r>
            <a:r>
              <a:rPr lang="en-US" sz="2800" dirty="0">
                <a:solidFill>
                  <a:srgbClr val="0000CC"/>
                </a:solidFill>
              </a:rPr>
              <a:t>of digital logic and memory circuits</a:t>
            </a:r>
            <a:r>
              <a:rPr lang="en-US" sz="2800" dirty="0" smtClean="0">
                <a:solidFill>
                  <a:srgbClr val="0000CC"/>
                </a:solidFill>
              </a:rPr>
              <a:t>.</a:t>
            </a:r>
          </a:p>
          <a:p>
            <a:pPr marL="338138" indent="-338138" algn="just"/>
            <a:r>
              <a:rPr lang="en-US" sz="2800" dirty="0"/>
              <a:t>The basic </a:t>
            </a:r>
            <a:r>
              <a:rPr lang="en-US" sz="2800" dirty="0" smtClean="0"/>
              <a:t>principle is </a:t>
            </a:r>
            <a:r>
              <a:rPr lang="en-US" sz="2800" dirty="0"/>
              <a:t>the use of </a:t>
            </a:r>
            <a:r>
              <a:rPr lang="en-US" sz="2800" dirty="0">
                <a:solidFill>
                  <a:srgbClr val="FF0000"/>
                </a:solidFill>
              </a:rPr>
              <a:t>the voltage </a:t>
            </a:r>
            <a:r>
              <a:rPr lang="en-US" sz="2800" dirty="0"/>
              <a:t>between two terminals to </a:t>
            </a:r>
            <a:r>
              <a:rPr lang="en-US" sz="2800" dirty="0">
                <a:solidFill>
                  <a:srgbClr val="FF0000"/>
                </a:solidFill>
              </a:rPr>
              <a:t>control</a:t>
            </a:r>
            <a:r>
              <a:rPr lang="en-US" sz="2800" dirty="0"/>
              <a:t> the </a:t>
            </a:r>
            <a:r>
              <a:rPr lang="en-US" sz="2800" dirty="0">
                <a:solidFill>
                  <a:srgbClr val="FF0000"/>
                </a:solidFill>
              </a:rPr>
              <a:t>current</a:t>
            </a:r>
            <a:r>
              <a:rPr lang="en-US" sz="2800" dirty="0"/>
              <a:t> flowing </a:t>
            </a:r>
            <a:r>
              <a:rPr lang="en-US" sz="2800" dirty="0" smtClean="0"/>
              <a:t>in the </a:t>
            </a:r>
            <a:r>
              <a:rPr lang="en-US" sz="2800" dirty="0"/>
              <a:t>third terminal. </a:t>
            </a:r>
            <a:endParaRPr lang="en-US" sz="2800" dirty="0" smtClean="0"/>
          </a:p>
          <a:p>
            <a:pPr marL="338138" indent="-338138" algn="just"/>
            <a:r>
              <a:rPr lang="en-US" sz="2800" dirty="0" smtClean="0"/>
              <a:t>In </a:t>
            </a:r>
            <a:r>
              <a:rPr lang="en-US" sz="2800" dirty="0"/>
              <a:t>this way, a three-terminal device can be used to realize a </a:t>
            </a:r>
            <a:r>
              <a:rPr lang="en-US" sz="2800" dirty="0" smtClean="0"/>
              <a:t>controlled source.</a:t>
            </a:r>
            <a:endParaRPr lang="en-US" sz="2800" dirty="0"/>
          </a:p>
        </p:txBody>
      </p:sp>
      <p:sp>
        <p:nvSpPr>
          <p:cNvPr id="4" name="Date Placeholder 3"/>
          <p:cNvSpPr>
            <a:spLocks noGrp="1"/>
          </p:cNvSpPr>
          <p:nvPr>
            <p:ph type="dt" sz="half" idx="10"/>
          </p:nvPr>
        </p:nvSpPr>
        <p:spPr/>
        <p:txBody>
          <a:bodyPr/>
          <a:lstStyle/>
          <a:p>
            <a:fld id="{5E713585-1B64-47B1-902D-3A93004DE549}"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75447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33400"/>
            <a:ext cx="6798734" cy="1303867"/>
          </a:xfrm>
        </p:spPr>
        <p:txBody>
          <a:bodyPr/>
          <a:lstStyle/>
          <a:p>
            <a:r>
              <a:rPr lang="en-US" b="1" dirty="0"/>
              <a:t>Example </a:t>
            </a:r>
            <a:r>
              <a:rPr lang="en-US" b="1" dirty="0" smtClean="0"/>
              <a:t>6.5 – Sol.</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1574800"/>
            <a:ext cx="788811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410200" y="4419600"/>
            <a:ext cx="1752600" cy="457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67954" y="5257800"/>
            <a:ext cx="1580446" cy="457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81200" y="2209800"/>
            <a:ext cx="2362200" cy="457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10200" y="2971800"/>
            <a:ext cx="2590800" cy="457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00200" y="4038600"/>
            <a:ext cx="2438400" cy="457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F65651AE-3BDF-41BB-B392-2404DF184612}"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327343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FA2B27-DF5C-4B06-A89B-57396554F834}" type="datetime1">
              <a:rPr lang="en-US" smtClean="0"/>
              <a:t>11/25/2017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51</a:t>
            </a:fld>
            <a:endParaRPr lang="en-US"/>
          </a:p>
        </p:txBody>
      </p:sp>
      <p:sp>
        <p:nvSpPr>
          <p:cNvPr id="2" name="Title 1"/>
          <p:cNvSpPr>
            <a:spLocks noGrp="1"/>
          </p:cNvSpPr>
          <p:nvPr>
            <p:ph type="title" idx="4294967295"/>
          </p:nvPr>
        </p:nvSpPr>
        <p:spPr>
          <a:xfrm>
            <a:off x="1163902" y="824091"/>
            <a:ext cx="6799262" cy="541337"/>
          </a:xfrm>
        </p:spPr>
        <p:txBody>
          <a:bodyPr>
            <a:normAutofit fontScale="90000"/>
          </a:bodyPr>
          <a:lstStyle/>
          <a:p>
            <a:r>
              <a:rPr lang="en-US" b="1" dirty="0"/>
              <a:t>Example </a:t>
            </a:r>
            <a:r>
              <a:rPr lang="en-US" b="1" dirty="0" smtClean="0"/>
              <a:t>6.6</a:t>
            </a:r>
            <a:endParaRPr lang="en-US" dirty="0"/>
          </a:p>
        </p:txBody>
      </p:sp>
      <p:sp>
        <p:nvSpPr>
          <p:cNvPr id="4" name="Rectangle 3"/>
          <p:cNvSpPr/>
          <p:nvPr/>
        </p:nvSpPr>
        <p:spPr>
          <a:xfrm>
            <a:off x="821267" y="1370773"/>
            <a:ext cx="7484533" cy="1200329"/>
          </a:xfrm>
          <a:prstGeom prst="rect">
            <a:avLst/>
          </a:prstGeom>
        </p:spPr>
        <p:txBody>
          <a:bodyPr wrap="square">
            <a:spAutoFit/>
          </a:bodyPr>
          <a:lstStyle/>
          <a:p>
            <a:pPr algn="just"/>
            <a:r>
              <a:rPr lang="en-US" dirty="0"/>
              <a:t>We wish to analyze the circuit of Fig. </a:t>
            </a:r>
            <a:r>
              <a:rPr lang="en-US" dirty="0" smtClean="0"/>
              <a:t>6.10 </a:t>
            </a:r>
            <a:r>
              <a:rPr lang="en-US" dirty="0"/>
              <a:t>to determine the voltages at all nodes and the </a:t>
            </a:r>
            <a:r>
              <a:rPr lang="en-US" dirty="0" smtClean="0"/>
              <a:t>currents through </a:t>
            </a:r>
            <a:r>
              <a:rPr lang="en-US" dirty="0"/>
              <a:t>all branches. Note that this circuit is identical to that of Fig. </a:t>
            </a:r>
            <a:r>
              <a:rPr lang="en-US" dirty="0" smtClean="0"/>
              <a:t>1 </a:t>
            </a:r>
            <a:r>
              <a:rPr lang="en-US" dirty="0"/>
              <a:t>except that the voltage </a:t>
            </a:r>
            <a:r>
              <a:rPr lang="en-US" dirty="0" smtClean="0"/>
              <a:t>at the </a:t>
            </a:r>
            <a:r>
              <a:rPr lang="en-US" dirty="0"/>
              <a:t>base is now +6 V. Assume that the transistor β is specified to be </a:t>
            </a:r>
            <a:r>
              <a:rPr lang="en-US" i="1" dirty="0"/>
              <a:t>at least </a:t>
            </a:r>
            <a:r>
              <a:rPr lang="en-US" dirty="0"/>
              <a:t>50.</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265" y="2514600"/>
            <a:ext cx="58293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03400" y="5790195"/>
            <a:ext cx="5839883" cy="369332"/>
          </a:xfrm>
          <a:prstGeom prst="rect">
            <a:avLst/>
          </a:prstGeom>
        </p:spPr>
        <p:txBody>
          <a:bodyPr wrap="square">
            <a:spAutoFit/>
          </a:bodyPr>
          <a:lstStyle/>
          <a:p>
            <a:pPr algn="ctr"/>
            <a:r>
              <a:rPr lang="en-US" b="1" dirty="0"/>
              <a:t>Figure </a:t>
            </a:r>
            <a:r>
              <a:rPr lang="en-US" b="1" dirty="0" smtClean="0"/>
              <a:t>6.10 </a:t>
            </a:r>
            <a:r>
              <a:rPr lang="en-US" dirty="0"/>
              <a:t>Analysis of the circuit for Example </a:t>
            </a:r>
            <a:r>
              <a:rPr lang="en-US" dirty="0" smtClean="0"/>
              <a:t>6.7.</a:t>
            </a:r>
            <a:endParaRPr lang="en-US" dirty="0"/>
          </a:p>
        </p:txBody>
      </p:sp>
      <p:sp>
        <p:nvSpPr>
          <p:cNvPr id="7" name="Rectangle 6"/>
          <p:cNvSpPr/>
          <p:nvPr/>
        </p:nvSpPr>
        <p:spPr>
          <a:xfrm>
            <a:off x="5638800" y="4336729"/>
            <a:ext cx="1295400" cy="2286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81600" y="4793929"/>
            <a:ext cx="1066800" cy="457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38600" y="2660329"/>
            <a:ext cx="897467" cy="457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38800" y="3346129"/>
            <a:ext cx="1676400" cy="762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13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237402-0E34-49D5-B928-29CCDAA2434C}"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52</a:t>
            </a:fld>
            <a:endParaRPr lang="en-US"/>
          </a:p>
        </p:txBody>
      </p:sp>
      <p:sp>
        <p:nvSpPr>
          <p:cNvPr id="2" name="Title 1"/>
          <p:cNvSpPr>
            <a:spLocks noGrp="1"/>
          </p:cNvSpPr>
          <p:nvPr>
            <p:ph type="title" idx="4294967295"/>
          </p:nvPr>
        </p:nvSpPr>
        <p:spPr>
          <a:xfrm>
            <a:off x="1134269" y="654424"/>
            <a:ext cx="6799262" cy="544513"/>
          </a:xfrm>
        </p:spPr>
        <p:txBody>
          <a:bodyPr>
            <a:normAutofit fontScale="90000"/>
          </a:bodyPr>
          <a:lstStyle/>
          <a:p>
            <a:r>
              <a:rPr lang="en-US" b="1" dirty="0"/>
              <a:t>Example </a:t>
            </a:r>
            <a:r>
              <a:rPr lang="en-US" b="1" dirty="0" smtClean="0"/>
              <a:t>6.6 </a:t>
            </a:r>
            <a:r>
              <a:rPr lang="en-US" b="1" dirty="0"/>
              <a:t>– Sol.</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45733"/>
            <a:ext cx="5562600" cy="448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1476401"/>
            <a:ext cx="5396670" cy="369332"/>
          </a:xfrm>
          <a:prstGeom prst="rect">
            <a:avLst/>
          </a:prstGeom>
          <a:noFill/>
        </p:spPr>
        <p:txBody>
          <a:bodyPr wrap="none" rtlCol="0">
            <a:spAutoFit/>
          </a:bodyPr>
          <a:lstStyle/>
          <a:p>
            <a:r>
              <a:rPr lang="en-US" dirty="0" smtClean="0"/>
              <a:t>Active mode assumption is not correct because V</a:t>
            </a:r>
            <a:r>
              <a:rPr lang="en-US" baseline="-25000" dirty="0" smtClean="0"/>
              <a:t>C</a:t>
            </a:r>
            <a:r>
              <a:rPr lang="en-US" dirty="0" smtClean="0"/>
              <a:t> &lt; V</a:t>
            </a:r>
            <a:r>
              <a:rPr lang="en-US" baseline="-25000" dirty="0" smtClean="0"/>
              <a:t>B</a:t>
            </a:r>
            <a:endParaRPr lang="en-US" baseline="-25000" dirty="0"/>
          </a:p>
        </p:txBody>
      </p:sp>
      <p:sp>
        <p:nvSpPr>
          <p:cNvPr id="6" name="Rectangle 5"/>
          <p:cNvSpPr/>
          <p:nvPr/>
        </p:nvSpPr>
        <p:spPr>
          <a:xfrm>
            <a:off x="4953000" y="4470400"/>
            <a:ext cx="1600200" cy="457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53454" y="5486400"/>
            <a:ext cx="1389946" cy="457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0600" y="3352800"/>
            <a:ext cx="1905000" cy="457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38400" y="2590800"/>
            <a:ext cx="1828800" cy="457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81926" y="4419600"/>
            <a:ext cx="809074" cy="457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68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9FC6D95-A38A-44FB-90AD-7F4C9E4F5FB3}"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53</a:t>
            </a:fld>
            <a:endParaRPr lang="en-US"/>
          </a:p>
        </p:txBody>
      </p:sp>
      <p:sp>
        <p:nvSpPr>
          <p:cNvPr id="2" name="Title 1"/>
          <p:cNvSpPr>
            <a:spLocks noGrp="1"/>
          </p:cNvSpPr>
          <p:nvPr>
            <p:ph type="title" idx="4294967295"/>
          </p:nvPr>
        </p:nvSpPr>
        <p:spPr>
          <a:xfrm>
            <a:off x="1218935" y="387617"/>
            <a:ext cx="6799262" cy="983983"/>
          </a:xfrm>
        </p:spPr>
        <p:txBody>
          <a:bodyPr/>
          <a:lstStyle/>
          <a:p>
            <a:r>
              <a:rPr lang="en-US" b="1" dirty="0"/>
              <a:t>Example </a:t>
            </a:r>
            <a:r>
              <a:rPr lang="en-US" b="1" dirty="0" smtClean="0"/>
              <a:t>6.6 </a:t>
            </a:r>
            <a:r>
              <a:rPr lang="en-US" b="1" dirty="0"/>
              <a:t>– Sol.</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420" y="1082487"/>
            <a:ext cx="7240292" cy="401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34644" y="5068020"/>
            <a:ext cx="7767844" cy="1200329"/>
          </a:xfrm>
          <a:prstGeom prst="rect">
            <a:avLst/>
          </a:prstGeom>
        </p:spPr>
        <p:txBody>
          <a:bodyPr wrap="square">
            <a:spAutoFit/>
          </a:bodyPr>
          <a:lstStyle/>
          <a:p>
            <a:pPr algn="just"/>
            <a:r>
              <a:rPr lang="en-US" dirty="0"/>
              <a:t>Since β</a:t>
            </a:r>
            <a:r>
              <a:rPr lang="en-US" baseline="-25000" dirty="0"/>
              <a:t>forced</a:t>
            </a:r>
            <a:r>
              <a:rPr lang="en-US" dirty="0"/>
              <a:t> is less than the </a:t>
            </a:r>
            <a:r>
              <a:rPr lang="en-US" i="1" dirty="0"/>
              <a:t>minimum </a:t>
            </a:r>
            <a:r>
              <a:rPr lang="en-US" dirty="0"/>
              <a:t>specified value of β, the transistor is indeed saturated. We </a:t>
            </a:r>
            <a:r>
              <a:rPr lang="en-US" dirty="0" smtClean="0"/>
              <a:t>should emphasize </a:t>
            </a:r>
            <a:r>
              <a:rPr lang="en-US" dirty="0"/>
              <a:t>here that in testing for saturation the minimum value of β should be used. By the </a:t>
            </a:r>
            <a:r>
              <a:rPr lang="en-US" dirty="0" smtClean="0"/>
              <a:t>same token</a:t>
            </a:r>
            <a:r>
              <a:rPr lang="en-US" dirty="0"/>
              <a:t>, if we are designing a circuit in which a transistor is to be saturated, the design should be </a:t>
            </a:r>
            <a:r>
              <a:rPr lang="en-US" dirty="0" smtClean="0"/>
              <a:t>based on </a:t>
            </a:r>
            <a:r>
              <a:rPr lang="en-US" dirty="0"/>
              <a:t>the minimum specified β.</a:t>
            </a:r>
          </a:p>
        </p:txBody>
      </p:sp>
    </p:spTree>
    <p:extLst>
      <p:ext uri="{BB962C8B-B14F-4D97-AF65-F5344CB8AC3E}">
        <p14:creationId xmlns:p14="http://schemas.microsoft.com/office/powerpoint/2010/main" val="6678562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67" y="1219200"/>
            <a:ext cx="8451506"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455920" y="3200400"/>
            <a:ext cx="640080" cy="27432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53000" y="2362200"/>
            <a:ext cx="1828800" cy="457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67000" y="4809067"/>
            <a:ext cx="2057400" cy="457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86400" y="4191000"/>
            <a:ext cx="2011680" cy="457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05200" y="3373120"/>
            <a:ext cx="999574" cy="457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81121965-A33E-410F-9537-0BDD957E065D}" type="datetime1">
              <a:rPr lang="en-US" smtClean="0"/>
              <a:t>11/25/2017</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
        <p:nvSpPr>
          <p:cNvPr id="10" name="TextBox 9"/>
          <p:cNvSpPr txBox="1"/>
          <p:nvPr/>
        </p:nvSpPr>
        <p:spPr>
          <a:xfrm>
            <a:off x="3200400" y="1219200"/>
            <a:ext cx="1280160" cy="274320"/>
          </a:xfrm>
          <a:prstGeom prst="rect">
            <a:avLst/>
          </a:prstGeom>
          <a:solidFill>
            <a:schemeClr val="accent3">
              <a:lumMod val="20000"/>
              <a:lumOff val="80000"/>
            </a:schemeClr>
          </a:solidFill>
        </p:spPr>
        <p:txBody>
          <a:bodyPr wrap="square" rtlCol="0">
            <a:spAutoFit/>
          </a:bodyPr>
          <a:lstStyle/>
          <a:p>
            <a:pPr algn="ctr"/>
            <a:r>
              <a:rPr lang="en-US" sz="1400" dirty="0" smtClean="0">
                <a:latin typeface="Times New Roman" pitchFamily="18" charset="0"/>
                <a:cs typeface="Times New Roman" pitchFamily="18" charset="0"/>
              </a:rPr>
              <a:t>Fig. 6.11 (a) to </a:t>
            </a:r>
            <a:endParaRPr lang="en-US" sz="1400" dirty="0">
              <a:latin typeface="Times New Roman" pitchFamily="18" charset="0"/>
              <a:cs typeface="Times New Roman" pitchFamily="18" charset="0"/>
            </a:endParaRPr>
          </a:p>
        </p:txBody>
      </p:sp>
      <p:sp>
        <p:nvSpPr>
          <p:cNvPr id="12" name="TextBox 11"/>
          <p:cNvSpPr txBox="1"/>
          <p:nvPr/>
        </p:nvSpPr>
        <p:spPr>
          <a:xfrm>
            <a:off x="313267" y="6138446"/>
            <a:ext cx="2125133" cy="338554"/>
          </a:xfrm>
          <a:prstGeom prst="rect">
            <a:avLst/>
          </a:prstGeom>
          <a:solidFill>
            <a:schemeClr val="accent3">
              <a:lumMod val="20000"/>
              <a:lumOff val="80000"/>
            </a:schemeClr>
          </a:solidFill>
        </p:spPr>
        <p:txBody>
          <a:bodyPr wrap="square" rtlCol="0">
            <a:spAutoFit/>
          </a:bodyPr>
          <a:lstStyle/>
          <a:p>
            <a:pPr algn="ctr"/>
            <a:r>
              <a:rPr lang="en-US" sz="1600" dirty="0" smtClean="0">
                <a:solidFill>
                  <a:schemeClr val="accent1">
                    <a:lumMod val="75000"/>
                  </a:schemeClr>
                </a:solidFill>
                <a:latin typeface="+mj-lt"/>
                <a:cs typeface="Times New Roman" pitchFamily="18" charset="0"/>
              </a:rPr>
              <a:t>Figure 6.11</a:t>
            </a:r>
            <a:endParaRPr lang="en-US" sz="1600" dirty="0">
              <a:solidFill>
                <a:schemeClr val="accent1">
                  <a:lumMod val="75000"/>
                </a:schemeClr>
              </a:solidFill>
              <a:latin typeface="+mj-lt"/>
              <a:cs typeface="Times New Roman" pitchFamily="18" charset="0"/>
            </a:endParaRPr>
          </a:p>
        </p:txBody>
      </p:sp>
      <p:sp>
        <p:nvSpPr>
          <p:cNvPr id="14" name="Title 1"/>
          <p:cNvSpPr>
            <a:spLocks noGrp="1"/>
          </p:cNvSpPr>
          <p:nvPr>
            <p:ph type="title" idx="4294967295"/>
          </p:nvPr>
        </p:nvSpPr>
        <p:spPr>
          <a:xfrm>
            <a:off x="1139389" y="635264"/>
            <a:ext cx="6799262" cy="541337"/>
          </a:xfrm>
        </p:spPr>
        <p:txBody>
          <a:bodyPr>
            <a:normAutofit fontScale="90000"/>
          </a:bodyPr>
          <a:lstStyle/>
          <a:p>
            <a:r>
              <a:rPr lang="en-US" b="1" dirty="0"/>
              <a:t>Example </a:t>
            </a:r>
            <a:r>
              <a:rPr lang="en-US" b="1" dirty="0" smtClean="0"/>
              <a:t>6.7</a:t>
            </a:r>
            <a:endParaRPr lang="en-US" dirty="0"/>
          </a:p>
        </p:txBody>
      </p:sp>
    </p:spTree>
    <p:extLst>
      <p:ext uri="{BB962C8B-B14F-4D97-AF65-F5344CB8AC3E}">
        <p14:creationId xmlns:p14="http://schemas.microsoft.com/office/powerpoint/2010/main" val="332692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886C0832-762E-45A2-9C42-CD26627054F7}" type="datetime1">
              <a:rPr lang="en-US" smtClean="0"/>
              <a:t>11/25/2017</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55</a:t>
            </a:fld>
            <a:endParaRPr lang="en-US"/>
          </a:p>
        </p:txBody>
      </p:sp>
      <p:sp>
        <p:nvSpPr>
          <p:cNvPr id="2" name="Title 1"/>
          <p:cNvSpPr>
            <a:spLocks noGrp="1"/>
          </p:cNvSpPr>
          <p:nvPr>
            <p:ph type="title" idx="4294967295"/>
          </p:nvPr>
        </p:nvSpPr>
        <p:spPr>
          <a:xfrm>
            <a:off x="1134269" y="517940"/>
            <a:ext cx="6799262" cy="685800"/>
          </a:xfrm>
        </p:spPr>
        <p:txBody>
          <a:bodyPr>
            <a:normAutofit fontScale="90000"/>
          </a:bodyPr>
          <a:lstStyle/>
          <a:p>
            <a:r>
              <a:rPr lang="en-US" b="1" dirty="0"/>
              <a:t>Example </a:t>
            </a:r>
            <a:r>
              <a:rPr lang="en-US" b="1" dirty="0" smtClean="0"/>
              <a:t>6.8</a:t>
            </a:r>
            <a:endParaRPr lang="en-US" dirty="0"/>
          </a:p>
        </p:txBody>
      </p:sp>
      <p:sp>
        <p:nvSpPr>
          <p:cNvPr id="4" name="Rectangle 3"/>
          <p:cNvSpPr/>
          <p:nvPr/>
        </p:nvSpPr>
        <p:spPr>
          <a:xfrm>
            <a:off x="838200" y="1295400"/>
            <a:ext cx="7620000" cy="646331"/>
          </a:xfrm>
          <a:prstGeom prst="rect">
            <a:avLst/>
          </a:prstGeom>
        </p:spPr>
        <p:txBody>
          <a:bodyPr wrap="square">
            <a:spAutoFit/>
          </a:bodyPr>
          <a:lstStyle/>
          <a:p>
            <a:r>
              <a:rPr lang="en-US" dirty="0"/>
              <a:t>We want to analyze the </a:t>
            </a:r>
            <a:r>
              <a:rPr lang="en-US" dirty="0" smtClean="0"/>
              <a:t>circuit, shown in the figure below, to </a:t>
            </a:r>
            <a:r>
              <a:rPr lang="en-US" dirty="0"/>
              <a:t>determine the voltages at all nodes and the currents </a:t>
            </a:r>
            <a:r>
              <a:rPr lang="en-US" dirty="0" smtClean="0"/>
              <a:t>through all </a:t>
            </a:r>
            <a:r>
              <a:rPr lang="en-US" dirty="0"/>
              <a:t>branches. Assume β = 100.</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954" y="2057400"/>
            <a:ext cx="5974292" cy="427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4267200" y="39624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53000" y="2057400"/>
            <a:ext cx="2644246" cy="427419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22954" y="5943600"/>
            <a:ext cx="1196446" cy="338554"/>
          </a:xfrm>
          <a:prstGeom prst="rect">
            <a:avLst/>
          </a:prstGeom>
          <a:solidFill>
            <a:schemeClr val="accent3">
              <a:lumMod val="20000"/>
              <a:lumOff val="80000"/>
            </a:schemeClr>
          </a:solidFill>
        </p:spPr>
        <p:txBody>
          <a:bodyPr wrap="square" rtlCol="0">
            <a:spAutoFit/>
          </a:bodyPr>
          <a:lstStyle/>
          <a:p>
            <a:pPr algn="ctr"/>
            <a:r>
              <a:rPr lang="en-US" sz="1600" dirty="0" smtClean="0">
                <a:solidFill>
                  <a:schemeClr val="accent1">
                    <a:lumMod val="75000"/>
                  </a:schemeClr>
                </a:solidFill>
                <a:latin typeface="+mj-lt"/>
                <a:cs typeface="Times New Roman" pitchFamily="18" charset="0"/>
              </a:rPr>
              <a:t>Figure 6.12</a:t>
            </a:r>
            <a:endParaRPr lang="en-US" sz="1600" dirty="0">
              <a:solidFill>
                <a:schemeClr val="accent1">
                  <a:lumMod val="75000"/>
                </a:schemeClr>
              </a:solidFill>
              <a:latin typeface="+mj-lt"/>
              <a:cs typeface="Times New Roman" pitchFamily="18" charset="0"/>
            </a:endParaRPr>
          </a:p>
        </p:txBody>
      </p:sp>
    </p:spTree>
    <p:extLst>
      <p:ext uri="{BB962C8B-B14F-4D97-AF65-F5344CB8AC3E}">
        <p14:creationId xmlns:p14="http://schemas.microsoft.com/office/powerpoint/2010/main" val="307413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09600"/>
            <a:ext cx="6798734" cy="693329"/>
          </a:xfrm>
        </p:spPr>
        <p:txBody>
          <a:bodyPr>
            <a:normAutofit fontScale="90000"/>
          </a:bodyPr>
          <a:lstStyle/>
          <a:p>
            <a:r>
              <a:rPr lang="en-US" b="1" dirty="0"/>
              <a:t>Example 6.8</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93824"/>
            <a:ext cx="7425144"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318260" y="3994573"/>
            <a:ext cx="1120140" cy="59436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35200" y="4358639"/>
            <a:ext cx="1143000" cy="508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54500" y="4180839"/>
            <a:ext cx="1143000" cy="6858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35200" y="4936066"/>
            <a:ext cx="1143000" cy="6858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35200" y="2209800"/>
            <a:ext cx="1143000" cy="6096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87020" y="3048000"/>
            <a:ext cx="999574" cy="457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10400" y="4969933"/>
            <a:ext cx="1143000" cy="457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40033" y="2556932"/>
            <a:ext cx="1143000" cy="49106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8801BDA-F6F8-439A-B89D-F4FC812C81DB}" type="datetime1">
              <a:rPr lang="en-US" smtClean="0"/>
              <a:t>11/25/2017</a:t>
            </a:fld>
            <a:endParaRPr lang="en-US"/>
          </a:p>
        </p:txBody>
      </p:sp>
      <p:sp>
        <p:nvSpPr>
          <p:cNvPr id="13" name="Slide Number Placeholder 12"/>
          <p:cNvSpPr>
            <a:spLocks noGrp="1"/>
          </p:cNvSpPr>
          <p:nvPr>
            <p:ph type="sldNum" sz="quarter" idx="12"/>
          </p:nvPr>
        </p:nvSpPr>
        <p:spPr/>
        <p:txBody>
          <a:bodyPr/>
          <a:lstStyle/>
          <a:p>
            <a:fld id="{B6F15528-21DE-4FAA-801E-634DDDAF4B2B}" type="slidenum">
              <a:rPr lang="en-US" smtClean="0"/>
              <a:pPr/>
              <a:t>56</a:t>
            </a:fld>
            <a:endParaRPr lang="en-US"/>
          </a:p>
        </p:txBody>
      </p:sp>
      <p:sp>
        <p:nvSpPr>
          <p:cNvPr id="14" name="Right Arrow 13"/>
          <p:cNvSpPr/>
          <p:nvPr/>
        </p:nvSpPr>
        <p:spPr>
          <a:xfrm>
            <a:off x="4709946" y="3537373"/>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62446" y="1393824"/>
            <a:ext cx="2753298" cy="498157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47800" y="5943600"/>
            <a:ext cx="1219200" cy="338554"/>
          </a:xfrm>
          <a:prstGeom prst="rect">
            <a:avLst/>
          </a:prstGeom>
          <a:solidFill>
            <a:schemeClr val="accent5">
              <a:lumMod val="20000"/>
              <a:lumOff val="80000"/>
            </a:schemeClr>
          </a:solidFill>
        </p:spPr>
        <p:txBody>
          <a:bodyPr wrap="square" rtlCol="0">
            <a:spAutoFit/>
          </a:bodyPr>
          <a:lstStyle/>
          <a:p>
            <a:pPr algn="ctr"/>
            <a:r>
              <a:rPr lang="en-US" sz="1600" dirty="0" smtClean="0">
                <a:solidFill>
                  <a:schemeClr val="accent1">
                    <a:lumMod val="75000"/>
                  </a:schemeClr>
                </a:solidFill>
                <a:latin typeface="+mj-lt"/>
                <a:cs typeface="Times New Roman" pitchFamily="18" charset="0"/>
              </a:rPr>
              <a:t>Figure 6.12</a:t>
            </a:r>
            <a:endParaRPr lang="en-US" sz="1600" dirty="0">
              <a:solidFill>
                <a:schemeClr val="accent1">
                  <a:lumMod val="75000"/>
                </a:schemeClr>
              </a:solidFill>
              <a:latin typeface="+mj-lt"/>
              <a:cs typeface="Times New Roman" pitchFamily="18" charset="0"/>
            </a:endParaRPr>
          </a:p>
        </p:txBody>
      </p:sp>
    </p:spTree>
    <p:extLst>
      <p:ext uri="{BB962C8B-B14F-4D97-AF65-F5344CB8AC3E}">
        <p14:creationId xmlns:p14="http://schemas.microsoft.com/office/powerpoint/2010/main" val="295526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1A2916B-B85F-4B10-B9A2-0B49C99CD962}" type="datetime1">
              <a:rPr lang="en-US" smtClean="0"/>
              <a:t>11/25/2017</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57</a:t>
            </a:fld>
            <a:endParaRPr lang="en-US"/>
          </a:p>
        </p:txBody>
      </p:sp>
      <p:sp>
        <p:nvSpPr>
          <p:cNvPr id="2" name="Title 1"/>
          <p:cNvSpPr>
            <a:spLocks noGrp="1"/>
          </p:cNvSpPr>
          <p:nvPr>
            <p:ph type="title" idx="4294967295"/>
          </p:nvPr>
        </p:nvSpPr>
        <p:spPr>
          <a:xfrm>
            <a:off x="1081543" y="290272"/>
            <a:ext cx="6799262" cy="1303338"/>
          </a:xfrm>
        </p:spPr>
        <p:txBody>
          <a:bodyPr/>
          <a:lstStyle/>
          <a:p>
            <a:r>
              <a:rPr lang="en-US" dirty="0"/>
              <a:t>Applications</a:t>
            </a:r>
          </a:p>
        </p:txBody>
      </p:sp>
      <p:sp>
        <p:nvSpPr>
          <p:cNvPr id="4" name="Rectangle 3"/>
          <p:cNvSpPr/>
          <p:nvPr/>
        </p:nvSpPr>
        <p:spPr>
          <a:xfrm>
            <a:off x="3124200" y="1352490"/>
            <a:ext cx="2713948" cy="523220"/>
          </a:xfrm>
          <a:prstGeom prst="rect">
            <a:avLst/>
          </a:prstGeom>
        </p:spPr>
        <p:txBody>
          <a:bodyPr wrap="none">
            <a:spAutoFit/>
          </a:bodyPr>
          <a:lstStyle/>
          <a:p>
            <a:r>
              <a:rPr lang="en-US" sz="2800" b="1" u="sng" dirty="0">
                <a:solidFill>
                  <a:srgbClr val="FF0000"/>
                </a:solidFill>
              </a:rPr>
              <a:t>Transistor Switch</a:t>
            </a:r>
          </a:p>
        </p:txBody>
      </p:sp>
      <p:pic>
        <p:nvPicPr>
          <p:cNvPr id="12292" name="Picture 4" descr="Switching an LED with a transisto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88638"/>
            <a:ext cx="2903513" cy="4138023"/>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NPN switch to control an 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09798"/>
            <a:ext cx="3810000" cy="369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7795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8CB6AF7-8491-4D9C-BC06-726D73B17E9A}" type="datetime1">
              <a:rPr lang="en-US" smtClean="0"/>
              <a:t>11/25/2017</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58</a:t>
            </a:fld>
            <a:endParaRPr lang="en-US"/>
          </a:p>
        </p:txBody>
      </p:sp>
      <p:sp>
        <p:nvSpPr>
          <p:cNvPr id="2" name="Title 1"/>
          <p:cNvSpPr>
            <a:spLocks noGrp="1"/>
          </p:cNvSpPr>
          <p:nvPr>
            <p:ph type="title" idx="4294967295"/>
          </p:nvPr>
        </p:nvSpPr>
        <p:spPr>
          <a:xfrm>
            <a:off x="1147906" y="685800"/>
            <a:ext cx="6799262" cy="598252"/>
          </a:xfrm>
        </p:spPr>
        <p:txBody>
          <a:bodyPr>
            <a:normAutofit fontScale="90000"/>
          </a:bodyPr>
          <a:lstStyle/>
          <a:p>
            <a:r>
              <a:rPr lang="en-US" dirty="0"/>
              <a:t>Applications</a:t>
            </a:r>
          </a:p>
        </p:txBody>
      </p:sp>
      <p:pic>
        <p:nvPicPr>
          <p:cNvPr id="7170" name="Picture 2" descr="alt tex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90037" y="2132557"/>
            <a:ext cx="5715000" cy="4133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1429494"/>
            <a:ext cx="7391400" cy="646331"/>
          </a:xfrm>
          <a:prstGeom prst="rect">
            <a:avLst/>
          </a:prstGeom>
        </p:spPr>
        <p:txBody>
          <a:bodyPr wrap="square">
            <a:spAutoFit/>
          </a:bodyPr>
          <a:lstStyle/>
          <a:p>
            <a:r>
              <a:rPr lang="en-US" dirty="0"/>
              <a:t>An H-bridge is a transistor-based circuit capable of </a:t>
            </a:r>
            <a:r>
              <a:rPr lang="en-US" b="1" dirty="0"/>
              <a:t>driving motors both clockwise and counter-clockwise</a:t>
            </a:r>
            <a:r>
              <a:rPr lang="en-US" dirty="0"/>
              <a:t>.</a:t>
            </a:r>
          </a:p>
        </p:txBody>
      </p:sp>
      <p:sp>
        <p:nvSpPr>
          <p:cNvPr id="5" name="Rectangle 4"/>
          <p:cNvSpPr/>
          <p:nvPr/>
        </p:nvSpPr>
        <p:spPr>
          <a:xfrm>
            <a:off x="4032961" y="5486400"/>
            <a:ext cx="1110047" cy="400110"/>
          </a:xfrm>
          <a:prstGeom prst="rect">
            <a:avLst/>
          </a:prstGeom>
        </p:spPr>
        <p:txBody>
          <a:bodyPr wrap="none">
            <a:spAutoFit/>
          </a:bodyPr>
          <a:lstStyle/>
          <a:p>
            <a:r>
              <a:rPr lang="en-US" sz="2000" b="1" dirty="0">
                <a:solidFill>
                  <a:srgbClr val="0000CC"/>
                </a:solidFill>
              </a:rPr>
              <a:t>H-Bridge</a:t>
            </a:r>
          </a:p>
        </p:txBody>
      </p:sp>
    </p:spTree>
    <p:extLst>
      <p:ext uri="{BB962C8B-B14F-4D97-AF65-F5344CB8AC3E}">
        <p14:creationId xmlns:p14="http://schemas.microsoft.com/office/powerpoint/2010/main" val="31932800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16" y="660440"/>
            <a:ext cx="6798734" cy="504920"/>
          </a:xfrm>
        </p:spPr>
        <p:txBody>
          <a:bodyPr>
            <a:normAutofit fontScale="90000"/>
          </a:bodyPr>
          <a:lstStyle/>
          <a:p>
            <a:r>
              <a:rPr lang="en-US" dirty="0" smtClean="0"/>
              <a:t>Applications</a:t>
            </a:r>
            <a:endParaRPr lang="en-US" dirty="0"/>
          </a:p>
        </p:txBody>
      </p:sp>
      <p:pic>
        <p:nvPicPr>
          <p:cNvPr id="11266" name="Picture 2" descr="BJT OR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125" y="2590800"/>
            <a:ext cx="2428997"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44286" y="1340069"/>
            <a:ext cx="1720536" cy="461665"/>
          </a:xfrm>
          <a:prstGeom prst="rect">
            <a:avLst/>
          </a:prstGeom>
        </p:spPr>
        <p:txBody>
          <a:bodyPr wrap="none">
            <a:spAutoFit/>
          </a:bodyPr>
          <a:lstStyle/>
          <a:p>
            <a:r>
              <a:rPr lang="en-US" sz="2400" b="1" dirty="0">
                <a:solidFill>
                  <a:srgbClr val="0000CC"/>
                </a:solidFill>
              </a:rPr>
              <a:t>Digital Logic</a:t>
            </a:r>
          </a:p>
        </p:txBody>
      </p:sp>
      <p:pic>
        <p:nvPicPr>
          <p:cNvPr id="11268" name="Picture 4" descr="BJT inverter circ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8" y="2590800"/>
            <a:ext cx="2131272" cy="238131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BJT AND circu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3346" y="2346265"/>
            <a:ext cx="2429326" cy="330520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2895600" y="1571655"/>
            <a:ext cx="0" cy="4752945"/>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43600" y="1571655"/>
            <a:ext cx="0" cy="4752945"/>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09526" y="5651470"/>
            <a:ext cx="1029641" cy="369332"/>
          </a:xfrm>
          <a:prstGeom prst="rect">
            <a:avLst/>
          </a:prstGeom>
          <a:noFill/>
        </p:spPr>
        <p:txBody>
          <a:bodyPr wrap="none" rtlCol="0">
            <a:spAutoFit/>
          </a:bodyPr>
          <a:lstStyle/>
          <a:p>
            <a:r>
              <a:rPr lang="en-US" dirty="0" smtClean="0"/>
              <a:t>Not Gate</a:t>
            </a:r>
            <a:endParaRPr lang="en-US" dirty="0"/>
          </a:p>
        </p:txBody>
      </p:sp>
      <p:sp>
        <p:nvSpPr>
          <p:cNvPr id="12" name="TextBox 11"/>
          <p:cNvSpPr txBox="1"/>
          <p:nvPr/>
        </p:nvSpPr>
        <p:spPr>
          <a:xfrm>
            <a:off x="3951262" y="5802868"/>
            <a:ext cx="1106585" cy="369332"/>
          </a:xfrm>
          <a:prstGeom prst="rect">
            <a:avLst/>
          </a:prstGeom>
          <a:noFill/>
        </p:spPr>
        <p:txBody>
          <a:bodyPr wrap="none" rtlCol="0">
            <a:spAutoFit/>
          </a:bodyPr>
          <a:lstStyle/>
          <a:p>
            <a:r>
              <a:rPr lang="en-US" dirty="0" smtClean="0"/>
              <a:t>AND Gate</a:t>
            </a:r>
            <a:endParaRPr lang="en-US" dirty="0"/>
          </a:p>
        </p:txBody>
      </p:sp>
      <p:sp>
        <p:nvSpPr>
          <p:cNvPr id="13" name="TextBox 12"/>
          <p:cNvSpPr txBox="1"/>
          <p:nvPr/>
        </p:nvSpPr>
        <p:spPr>
          <a:xfrm>
            <a:off x="7062968" y="5651470"/>
            <a:ext cx="959109" cy="369332"/>
          </a:xfrm>
          <a:prstGeom prst="rect">
            <a:avLst/>
          </a:prstGeom>
          <a:noFill/>
        </p:spPr>
        <p:txBody>
          <a:bodyPr wrap="none" rtlCol="0">
            <a:spAutoFit/>
          </a:bodyPr>
          <a:lstStyle/>
          <a:p>
            <a:r>
              <a:rPr lang="en-US" dirty="0" smtClean="0"/>
              <a:t>OR Gate</a:t>
            </a:r>
            <a:endParaRPr lang="en-US" dirty="0"/>
          </a:p>
        </p:txBody>
      </p:sp>
      <p:sp>
        <p:nvSpPr>
          <p:cNvPr id="8" name="Date Placeholder 7"/>
          <p:cNvSpPr>
            <a:spLocks noGrp="1"/>
          </p:cNvSpPr>
          <p:nvPr>
            <p:ph type="dt" sz="half" idx="10"/>
          </p:nvPr>
        </p:nvSpPr>
        <p:spPr/>
        <p:txBody>
          <a:bodyPr/>
          <a:lstStyle/>
          <a:p>
            <a:fld id="{F758A103-762D-49C6-8475-35BC0D7B42A0}" type="datetime1">
              <a:rPr lang="en-US" smtClean="0"/>
              <a:t>11/25/2017</a:t>
            </a:fld>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2477671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Date Placeholder 3"/>
          <p:cNvSpPr>
            <a:spLocks noGrp="1"/>
          </p:cNvSpPr>
          <p:nvPr>
            <p:ph type="dt" sz="half" idx="10"/>
          </p:nvPr>
        </p:nvSpPr>
        <p:spPr/>
        <p:txBody>
          <a:bodyPr/>
          <a:lstStyle/>
          <a:p>
            <a:fld id="{5E713585-1B64-47B1-902D-3A93004DE549}" type="datetime1">
              <a:rPr lang="en-US" smtClean="0"/>
              <a:t>11/25/2017</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866" y="2565636"/>
            <a:ext cx="6798734" cy="304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5092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CE8F0E4-5C3F-41BB-9338-12A11FCF3DB0}" type="datetime1">
              <a:rPr lang="en-US" smtClean="0"/>
              <a:t>11/25/2017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60</a:t>
            </a:fld>
            <a:endParaRPr lang="en-US"/>
          </a:p>
        </p:txBody>
      </p:sp>
      <p:sp>
        <p:nvSpPr>
          <p:cNvPr id="2" name="Title 1"/>
          <p:cNvSpPr>
            <a:spLocks noGrp="1"/>
          </p:cNvSpPr>
          <p:nvPr>
            <p:ph type="title" idx="4294967295"/>
          </p:nvPr>
        </p:nvSpPr>
        <p:spPr>
          <a:xfrm>
            <a:off x="1150181" y="559048"/>
            <a:ext cx="6799262" cy="764302"/>
          </a:xfrm>
        </p:spPr>
        <p:txBody>
          <a:bodyPr/>
          <a:lstStyle/>
          <a:p>
            <a:r>
              <a:rPr lang="en-US" dirty="0" smtClean="0"/>
              <a:t>Design Examples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05" y="1600200"/>
            <a:ext cx="2571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058" y="1366350"/>
            <a:ext cx="3938803" cy="1865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4" y="3305800"/>
            <a:ext cx="56673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538" y="3733791"/>
            <a:ext cx="7865289" cy="29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701" y="4365072"/>
            <a:ext cx="64865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5638800"/>
            <a:ext cx="7498080" cy="2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5952595"/>
            <a:ext cx="59150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6361" y="4027797"/>
            <a:ext cx="7417928" cy="338554"/>
          </a:xfrm>
          <a:prstGeom prst="rect">
            <a:avLst/>
          </a:prstGeom>
          <a:noFill/>
        </p:spPr>
        <p:txBody>
          <a:bodyPr wrap="none" rtlCol="0">
            <a:spAutoFit/>
          </a:bodyPr>
          <a:lstStyle/>
          <a:p>
            <a:r>
              <a:rPr lang="en-US" sz="1600" dirty="0" smtClean="0"/>
              <a:t>To saturate the transistor  with the lowest </a:t>
            </a:r>
            <a:r>
              <a:rPr lang="el-GR" sz="1600" dirty="0" smtClean="0"/>
              <a:t>β</a:t>
            </a:r>
            <a:r>
              <a:rPr lang="en-US" sz="1600" dirty="0" smtClean="0"/>
              <a:t>, we need to provide a base current at least</a:t>
            </a:r>
            <a:endParaRPr lang="en-US" sz="1600" dirty="0"/>
          </a:p>
        </p:txBody>
      </p:sp>
    </p:spTree>
    <p:extLst>
      <p:ext uri="{BB962C8B-B14F-4D97-AF65-F5344CB8AC3E}">
        <p14:creationId xmlns:p14="http://schemas.microsoft.com/office/powerpoint/2010/main" val="269382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1"/>
                                        </p:tgtEl>
                                        <p:attrNameLst>
                                          <p:attrName>style.visibility</p:attrName>
                                        </p:attrNameLst>
                                      </p:cBhvr>
                                      <p:to>
                                        <p:strVal val="visible"/>
                                      </p:to>
                                    </p:set>
                                    <p:animEffect transition="in" filter="fade">
                                      <p:cBhvr>
                                        <p:cTn id="14" dur="1000"/>
                                        <p:tgtEl>
                                          <p:spTgt spid="4101"/>
                                        </p:tgtEl>
                                      </p:cBhvr>
                                    </p:animEffect>
                                    <p:anim calcmode="lin" valueType="num">
                                      <p:cBhvr>
                                        <p:cTn id="15" dur="1000" fill="hold"/>
                                        <p:tgtEl>
                                          <p:spTgt spid="4101"/>
                                        </p:tgtEl>
                                        <p:attrNameLst>
                                          <p:attrName>ppt_x</p:attrName>
                                        </p:attrNameLst>
                                      </p:cBhvr>
                                      <p:tavLst>
                                        <p:tav tm="0">
                                          <p:val>
                                            <p:strVal val="#ppt_x"/>
                                          </p:val>
                                        </p:tav>
                                        <p:tav tm="100000">
                                          <p:val>
                                            <p:strVal val="#ppt_x"/>
                                          </p:val>
                                        </p:tav>
                                      </p:tavLst>
                                    </p:anim>
                                    <p:anim calcmode="lin" valueType="num">
                                      <p:cBhvr>
                                        <p:cTn id="16"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fade">
                                      <p:cBhvr>
                                        <p:cTn id="28" dur="1000"/>
                                        <p:tgtEl>
                                          <p:spTgt spid="4102"/>
                                        </p:tgtEl>
                                      </p:cBhvr>
                                    </p:animEffect>
                                    <p:anim calcmode="lin" valueType="num">
                                      <p:cBhvr>
                                        <p:cTn id="29" dur="1000" fill="hold"/>
                                        <p:tgtEl>
                                          <p:spTgt spid="4102"/>
                                        </p:tgtEl>
                                        <p:attrNameLst>
                                          <p:attrName>ppt_x</p:attrName>
                                        </p:attrNameLst>
                                      </p:cBhvr>
                                      <p:tavLst>
                                        <p:tav tm="0">
                                          <p:val>
                                            <p:strVal val="#ppt_x"/>
                                          </p:val>
                                        </p:tav>
                                        <p:tav tm="100000">
                                          <p:val>
                                            <p:strVal val="#ppt_x"/>
                                          </p:val>
                                        </p:tav>
                                      </p:tavLst>
                                    </p:anim>
                                    <p:anim calcmode="lin" valueType="num">
                                      <p:cBhvr>
                                        <p:cTn id="30"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103"/>
                                        </p:tgtEl>
                                        <p:attrNameLst>
                                          <p:attrName>style.visibility</p:attrName>
                                        </p:attrNameLst>
                                      </p:cBhvr>
                                      <p:to>
                                        <p:strVal val="visible"/>
                                      </p:to>
                                    </p:set>
                                    <p:animEffect transition="in" filter="fade">
                                      <p:cBhvr>
                                        <p:cTn id="35" dur="1000"/>
                                        <p:tgtEl>
                                          <p:spTgt spid="4103"/>
                                        </p:tgtEl>
                                      </p:cBhvr>
                                    </p:animEffect>
                                    <p:anim calcmode="lin" valueType="num">
                                      <p:cBhvr>
                                        <p:cTn id="36" dur="1000" fill="hold"/>
                                        <p:tgtEl>
                                          <p:spTgt spid="4103"/>
                                        </p:tgtEl>
                                        <p:attrNameLst>
                                          <p:attrName>ppt_x</p:attrName>
                                        </p:attrNameLst>
                                      </p:cBhvr>
                                      <p:tavLst>
                                        <p:tav tm="0">
                                          <p:val>
                                            <p:strVal val="#ppt_x"/>
                                          </p:val>
                                        </p:tav>
                                        <p:tav tm="100000">
                                          <p:val>
                                            <p:strVal val="#ppt_x"/>
                                          </p:val>
                                        </p:tav>
                                      </p:tavLst>
                                    </p:anim>
                                    <p:anim calcmode="lin" valueType="num">
                                      <p:cBhvr>
                                        <p:cTn id="37"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104"/>
                                        </p:tgtEl>
                                        <p:attrNameLst>
                                          <p:attrName>style.visibility</p:attrName>
                                        </p:attrNameLst>
                                      </p:cBhvr>
                                      <p:to>
                                        <p:strVal val="visible"/>
                                      </p:to>
                                    </p:set>
                                    <p:animEffect transition="in" filter="fade">
                                      <p:cBhvr>
                                        <p:cTn id="42" dur="1000"/>
                                        <p:tgtEl>
                                          <p:spTgt spid="4104"/>
                                        </p:tgtEl>
                                      </p:cBhvr>
                                    </p:animEffect>
                                    <p:anim calcmode="lin" valueType="num">
                                      <p:cBhvr>
                                        <p:cTn id="43" dur="1000" fill="hold"/>
                                        <p:tgtEl>
                                          <p:spTgt spid="4104"/>
                                        </p:tgtEl>
                                        <p:attrNameLst>
                                          <p:attrName>ppt_x</p:attrName>
                                        </p:attrNameLst>
                                      </p:cBhvr>
                                      <p:tavLst>
                                        <p:tav tm="0">
                                          <p:val>
                                            <p:strVal val="#ppt_x"/>
                                          </p:val>
                                        </p:tav>
                                        <p:tav tm="100000">
                                          <p:val>
                                            <p:strVal val="#ppt_x"/>
                                          </p:val>
                                        </p:tav>
                                      </p:tavLst>
                                    </p:anim>
                                    <p:anim calcmode="lin" valueType="num">
                                      <p:cBhvr>
                                        <p:cTn id="44"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Examples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835" y="2549639"/>
            <a:ext cx="7456796" cy="313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162ED6BB-D55B-47B4-AA40-7FFAA45C2DA4}" type="datetime1">
              <a:rPr lang="en-US" smtClean="0"/>
              <a:t>11/25/2017</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28510233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663981C-05D1-46CB-853B-C9F9F56450A4}" type="datetime1">
              <a:rPr lang="en-US" smtClean="0"/>
              <a:t>11/25/2017</a:t>
            </a:fld>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62</a:t>
            </a:fld>
            <a:endParaRPr lang="en-US"/>
          </a:p>
        </p:txBody>
      </p:sp>
      <p:sp>
        <p:nvSpPr>
          <p:cNvPr id="2" name="Title 1"/>
          <p:cNvSpPr>
            <a:spLocks noGrp="1"/>
          </p:cNvSpPr>
          <p:nvPr>
            <p:ph type="title" idx="4294967295"/>
          </p:nvPr>
        </p:nvSpPr>
        <p:spPr>
          <a:xfrm>
            <a:off x="1176339" y="612928"/>
            <a:ext cx="6799262" cy="880269"/>
          </a:xfrm>
        </p:spPr>
        <p:txBody>
          <a:bodyPr/>
          <a:lstStyle/>
          <a:p>
            <a:r>
              <a:rPr lang="en-US" dirty="0"/>
              <a:t>Design Examples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1598710"/>
            <a:ext cx="501967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14" y="1511632"/>
            <a:ext cx="254317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271" y="3207786"/>
            <a:ext cx="59531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844" y="3474627"/>
            <a:ext cx="49339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050" y="4281181"/>
            <a:ext cx="7067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050" y="4034146"/>
            <a:ext cx="53625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050" y="4605031"/>
            <a:ext cx="68199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050" y="5791200"/>
            <a:ext cx="4114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6019800"/>
            <a:ext cx="62579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965759" y="4148445"/>
            <a:ext cx="91440" cy="9144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6147" y="4007699"/>
            <a:ext cx="381000" cy="307777"/>
          </a:xfrm>
          <a:prstGeom prst="rect">
            <a:avLst/>
          </a:prstGeom>
          <a:noFill/>
        </p:spPr>
        <p:txBody>
          <a:bodyPr wrap="square" rtlCol="0">
            <a:spAutoFit/>
          </a:bodyPr>
          <a:lstStyle/>
          <a:p>
            <a:r>
              <a:rPr lang="en-US" sz="1400" dirty="0" smtClean="0">
                <a:solidFill>
                  <a:schemeClr val="accent1">
                    <a:lumMod val="75000"/>
                  </a:schemeClr>
                </a:solidFill>
              </a:rPr>
              <a:t>c</a:t>
            </a:r>
            <a:endParaRPr lang="en-US" sz="1400" dirty="0">
              <a:solidFill>
                <a:schemeClr val="accent1">
                  <a:lumMod val="75000"/>
                </a:schemeClr>
              </a:solidFill>
            </a:endParaRPr>
          </a:p>
        </p:txBody>
      </p:sp>
      <p:sp>
        <p:nvSpPr>
          <p:cNvPr id="16" name="Rounded Rectangle 15"/>
          <p:cNvSpPr/>
          <p:nvPr/>
        </p:nvSpPr>
        <p:spPr>
          <a:xfrm>
            <a:off x="876147" y="3820477"/>
            <a:ext cx="182880" cy="9144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dirty="0"/>
          </a:p>
        </p:txBody>
      </p:sp>
      <p:sp>
        <p:nvSpPr>
          <p:cNvPr id="7" name="TextBox 6"/>
          <p:cNvSpPr txBox="1"/>
          <p:nvPr/>
        </p:nvSpPr>
        <p:spPr>
          <a:xfrm>
            <a:off x="767853" y="3746089"/>
            <a:ext cx="399468" cy="261610"/>
          </a:xfrm>
          <a:prstGeom prst="rect">
            <a:avLst/>
          </a:prstGeom>
          <a:noFill/>
        </p:spPr>
        <p:txBody>
          <a:bodyPr wrap="none" rtlCol="0">
            <a:spAutoFit/>
          </a:bodyPr>
          <a:lstStyle/>
          <a:p>
            <a:r>
              <a:rPr lang="en-US" sz="1100" dirty="0" smtClean="0">
                <a:solidFill>
                  <a:schemeClr val="accent1">
                    <a:lumMod val="75000"/>
                  </a:schemeClr>
                </a:solidFill>
              </a:rPr>
              <a:t>LED</a:t>
            </a:r>
            <a:endParaRPr lang="en-US" sz="1100" dirty="0">
              <a:solidFill>
                <a:schemeClr val="accent1">
                  <a:lumMod val="75000"/>
                </a:schemeClr>
              </a:solidFill>
            </a:endParaRPr>
          </a:p>
        </p:txBody>
      </p:sp>
    </p:spTree>
    <p:extLst>
      <p:ext uri="{BB962C8B-B14F-4D97-AF65-F5344CB8AC3E}">
        <p14:creationId xmlns:p14="http://schemas.microsoft.com/office/powerpoint/2010/main" val="385417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anim calcmode="lin" valueType="num">
                                      <p:cBhvr>
                                        <p:cTn id="8" dur="1000" fill="hold"/>
                                        <p:tgtEl>
                                          <p:spTgt spid="7172"/>
                                        </p:tgtEl>
                                        <p:attrNameLst>
                                          <p:attrName>ppt_x</p:attrName>
                                        </p:attrNameLst>
                                      </p:cBhvr>
                                      <p:tavLst>
                                        <p:tav tm="0">
                                          <p:val>
                                            <p:strVal val="#ppt_x"/>
                                          </p:val>
                                        </p:tav>
                                        <p:tav tm="100000">
                                          <p:val>
                                            <p:strVal val="#ppt_x"/>
                                          </p:val>
                                        </p:tav>
                                      </p:tavLst>
                                    </p:anim>
                                    <p:anim calcmode="lin" valueType="num">
                                      <p:cBhvr>
                                        <p:cTn id="9"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3"/>
                                        </p:tgtEl>
                                        <p:attrNameLst>
                                          <p:attrName>style.visibility</p:attrName>
                                        </p:attrNameLst>
                                      </p:cBhvr>
                                      <p:to>
                                        <p:strVal val="visible"/>
                                      </p:to>
                                    </p:set>
                                    <p:animEffect transition="in" filter="fade">
                                      <p:cBhvr>
                                        <p:cTn id="14" dur="1000"/>
                                        <p:tgtEl>
                                          <p:spTgt spid="7173"/>
                                        </p:tgtEl>
                                      </p:cBhvr>
                                    </p:animEffect>
                                    <p:anim calcmode="lin" valueType="num">
                                      <p:cBhvr>
                                        <p:cTn id="15" dur="1000" fill="hold"/>
                                        <p:tgtEl>
                                          <p:spTgt spid="7173"/>
                                        </p:tgtEl>
                                        <p:attrNameLst>
                                          <p:attrName>ppt_x</p:attrName>
                                        </p:attrNameLst>
                                      </p:cBhvr>
                                      <p:tavLst>
                                        <p:tav tm="0">
                                          <p:val>
                                            <p:strVal val="#ppt_x"/>
                                          </p:val>
                                        </p:tav>
                                        <p:tav tm="100000">
                                          <p:val>
                                            <p:strVal val="#ppt_x"/>
                                          </p:val>
                                        </p:tav>
                                      </p:tavLst>
                                    </p:anim>
                                    <p:anim calcmode="lin" valueType="num">
                                      <p:cBhvr>
                                        <p:cTn id="16" dur="1000" fill="hold"/>
                                        <p:tgtEl>
                                          <p:spTgt spid="717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175"/>
                                        </p:tgtEl>
                                        <p:attrNameLst>
                                          <p:attrName>style.visibility</p:attrName>
                                        </p:attrNameLst>
                                      </p:cBhvr>
                                      <p:to>
                                        <p:strVal val="visible"/>
                                      </p:to>
                                    </p:set>
                                    <p:animEffect transition="in" filter="fade">
                                      <p:cBhvr>
                                        <p:cTn id="31" dur="1000"/>
                                        <p:tgtEl>
                                          <p:spTgt spid="7175"/>
                                        </p:tgtEl>
                                      </p:cBhvr>
                                    </p:animEffect>
                                    <p:anim calcmode="lin" valueType="num">
                                      <p:cBhvr>
                                        <p:cTn id="32" dur="1000" fill="hold"/>
                                        <p:tgtEl>
                                          <p:spTgt spid="7175"/>
                                        </p:tgtEl>
                                        <p:attrNameLst>
                                          <p:attrName>ppt_x</p:attrName>
                                        </p:attrNameLst>
                                      </p:cBhvr>
                                      <p:tavLst>
                                        <p:tav tm="0">
                                          <p:val>
                                            <p:strVal val="#ppt_x"/>
                                          </p:val>
                                        </p:tav>
                                        <p:tav tm="100000">
                                          <p:val>
                                            <p:strVal val="#ppt_x"/>
                                          </p:val>
                                        </p:tav>
                                      </p:tavLst>
                                    </p:anim>
                                    <p:anim calcmode="lin" valueType="num">
                                      <p:cBhvr>
                                        <p:cTn id="33" dur="1000" fill="hold"/>
                                        <p:tgtEl>
                                          <p:spTgt spid="717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174"/>
                                        </p:tgtEl>
                                        <p:attrNameLst>
                                          <p:attrName>style.visibility</p:attrName>
                                        </p:attrNameLst>
                                      </p:cBhvr>
                                      <p:to>
                                        <p:strVal val="visible"/>
                                      </p:to>
                                    </p:set>
                                    <p:animEffect transition="in" filter="fade">
                                      <p:cBhvr>
                                        <p:cTn id="48" dur="1000"/>
                                        <p:tgtEl>
                                          <p:spTgt spid="7174"/>
                                        </p:tgtEl>
                                      </p:cBhvr>
                                    </p:animEffect>
                                    <p:anim calcmode="lin" valueType="num">
                                      <p:cBhvr>
                                        <p:cTn id="49" dur="1000" fill="hold"/>
                                        <p:tgtEl>
                                          <p:spTgt spid="7174"/>
                                        </p:tgtEl>
                                        <p:attrNameLst>
                                          <p:attrName>ppt_x</p:attrName>
                                        </p:attrNameLst>
                                      </p:cBhvr>
                                      <p:tavLst>
                                        <p:tav tm="0">
                                          <p:val>
                                            <p:strVal val="#ppt_x"/>
                                          </p:val>
                                        </p:tav>
                                        <p:tav tm="100000">
                                          <p:val>
                                            <p:strVal val="#ppt_x"/>
                                          </p:val>
                                        </p:tav>
                                      </p:tavLst>
                                    </p:anim>
                                    <p:anim calcmode="lin" valueType="num">
                                      <p:cBhvr>
                                        <p:cTn id="50"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176"/>
                                        </p:tgtEl>
                                        <p:attrNameLst>
                                          <p:attrName>style.visibility</p:attrName>
                                        </p:attrNameLst>
                                      </p:cBhvr>
                                      <p:to>
                                        <p:strVal val="visible"/>
                                      </p:to>
                                    </p:set>
                                    <p:animEffect transition="in" filter="fade">
                                      <p:cBhvr>
                                        <p:cTn id="55" dur="1000"/>
                                        <p:tgtEl>
                                          <p:spTgt spid="7176"/>
                                        </p:tgtEl>
                                      </p:cBhvr>
                                    </p:animEffect>
                                    <p:anim calcmode="lin" valueType="num">
                                      <p:cBhvr>
                                        <p:cTn id="56" dur="1000" fill="hold"/>
                                        <p:tgtEl>
                                          <p:spTgt spid="7176"/>
                                        </p:tgtEl>
                                        <p:attrNameLst>
                                          <p:attrName>ppt_x</p:attrName>
                                        </p:attrNameLst>
                                      </p:cBhvr>
                                      <p:tavLst>
                                        <p:tav tm="0">
                                          <p:val>
                                            <p:strVal val="#ppt_x"/>
                                          </p:val>
                                        </p:tav>
                                        <p:tav tm="100000">
                                          <p:val>
                                            <p:strVal val="#ppt_x"/>
                                          </p:val>
                                        </p:tav>
                                      </p:tavLst>
                                    </p:anim>
                                    <p:anim calcmode="lin" valueType="num">
                                      <p:cBhvr>
                                        <p:cTn id="57" dur="1000" fill="hold"/>
                                        <p:tgtEl>
                                          <p:spTgt spid="717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7178"/>
                                        </p:tgtEl>
                                        <p:attrNameLst>
                                          <p:attrName>style.visibility</p:attrName>
                                        </p:attrNameLst>
                                      </p:cBhvr>
                                      <p:to>
                                        <p:strVal val="visible"/>
                                      </p:to>
                                    </p:set>
                                    <p:animEffect transition="in" filter="fade">
                                      <p:cBhvr>
                                        <p:cTn id="62" dur="1000"/>
                                        <p:tgtEl>
                                          <p:spTgt spid="7178"/>
                                        </p:tgtEl>
                                      </p:cBhvr>
                                    </p:animEffect>
                                    <p:anim calcmode="lin" valueType="num">
                                      <p:cBhvr>
                                        <p:cTn id="63" dur="1000" fill="hold"/>
                                        <p:tgtEl>
                                          <p:spTgt spid="7178"/>
                                        </p:tgtEl>
                                        <p:attrNameLst>
                                          <p:attrName>ppt_x</p:attrName>
                                        </p:attrNameLst>
                                      </p:cBhvr>
                                      <p:tavLst>
                                        <p:tav tm="0">
                                          <p:val>
                                            <p:strVal val="#ppt_x"/>
                                          </p:val>
                                        </p:tav>
                                        <p:tav tm="100000">
                                          <p:val>
                                            <p:strVal val="#ppt_x"/>
                                          </p:val>
                                        </p:tav>
                                      </p:tavLst>
                                    </p:anim>
                                    <p:anim calcmode="lin" valueType="num">
                                      <p:cBhvr>
                                        <p:cTn id="64" dur="1000" fill="hold"/>
                                        <p:tgtEl>
                                          <p:spTgt spid="717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7179"/>
                                        </p:tgtEl>
                                        <p:attrNameLst>
                                          <p:attrName>style.visibility</p:attrName>
                                        </p:attrNameLst>
                                      </p:cBhvr>
                                      <p:to>
                                        <p:strVal val="visible"/>
                                      </p:to>
                                    </p:set>
                                    <p:animEffect transition="in" filter="fade">
                                      <p:cBhvr>
                                        <p:cTn id="69" dur="1000"/>
                                        <p:tgtEl>
                                          <p:spTgt spid="7179"/>
                                        </p:tgtEl>
                                      </p:cBhvr>
                                    </p:animEffect>
                                    <p:anim calcmode="lin" valueType="num">
                                      <p:cBhvr>
                                        <p:cTn id="70" dur="1000" fill="hold"/>
                                        <p:tgtEl>
                                          <p:spTgt spid="7179"/>
                                        </p:tgtEl>
                                        <p:attrNameLst>
                                          <p:attrName>ppt_x</p:attrName>
                                        </p:attrNameLst>
                                      </p:cBhvr>
                                      <p:tavLst>
                                        <p:tav tm="0">
                                          <p:val>
                                            <p:strVal val="#ppt_x"/>
                                          </p:val>
                                        </p:tav>
                                        <p:tav tm="100000">
                                          <p:val>
                                            <p:strVal val="#ppt_x"/>
                                          </p:val>
                                        </p:tav>
                                      </p:tavLst>
                                    </p:anim>
                                    <p:anim calcmode="lin" valueType="num">
                                      <p:cBhvr>
                                        <p:cTn id="71" dur="1000" fill="hold"/>
                                        <p:tgtEl>
                                          <p:spTgt spid="71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sz="3200" b="0" dirty="0" smtClean="0"/>
              <a:t>6.1.</a:t>
            </a:r>
            <a:r>
              <a:rPr lang="en-US" sz="3200" dirty="0" smtClean="0"/>
              <a:t> Device Structure and Physical Operation</a:t>
            </a:r>
          </a:p>
        </p:txBody>
      </p:sp>
      <p:sp>
        <p:nvSpPr>
          <p:cNvPr id="6148" name="Rectangle 3"/>
          <p:cNvSpPr>
            <a:spLocks noGrp="1" noChangeArrowheads="1"/>
          </p:cNvSpPr>
          <p:nvPr>
            <p:ph idx="1"/>
          </p:nvPr>
        </p:nvSpPr>
        <p:spPr/>
        <p:txBody>
          <a:bodyPr>
            <a:normAutofit fontScale="92500" lnSpcReduction="20000"/>
          </a:bodyPr>
          <a:lstStyle/>
          <a:p>
            <a:pPr eaLnBrk="1" hangingPunct="1"/>
            <a:r>
              <a:rPr lang="en-US" sz="2800" dirty="0" smtClean="0"/>
              <a:t>Figure 6.1 shows </a:t>
            </a:r>
            <a:r>
              <a:rPr lang="en-US" sz="2800" dirty="0" smtClean="0">
                <a:solidFill>
                  <a:srgbClr val="FF0000"/>
                </a:solidFill>
              </a:rPr>
              <a:t>simplified structure</a:t>
            </a:r>
            <a:r>
              <a:rPr lang="en-US" sz="2800" dirty="0" smtClean="0"/>
              <a:t> of BJT.</a:t>
            </a:r>
          </a:p>
          <a:p>
            <a:pPr eaLnBrk="1" hangingPunct="1"/>
            <a:r>
              <a:rPr lang="en-US" sz="2800" dirty="0" smtClean="0"/>
              <a:t>Consists of </a:t>
            </a:r>
            <a:r>
              <a:rPr lang="en-US" sz="2800" dirty="0" smtClean="0">
                <a:solidFill>
                  <a:srgbClr val="FF0000"/>
                </a:solidFill>
              </a:rPr>
              <a:t>three semiconductor regions:</a:t>
            </a:r>
          </a:p>
          <a:p>
            <a:pPr lvl="1" eaLnBrk="1" hangingPunct="1"/>
            <a:r>
              <a:rPr lang="en-US" sz="2800" b="1" dirty="0" smtClean="0">
                <a:solidFill>
                  <a:srgbClr val="3333FF"/>
                </a:solidFill>
              </a:rPr>
              <a:t>emitter</a:t>
            </a:r>
            <a:r>
              <a:rPr lang="en-US" sz="2800" dirty="0" smtClean="0"/>
              <a:t> region (</a:t>
            </a:r>
            <a:r>
              <a:rPr lang="en-US" sz="2800" i="1" dirty="0" smtClean="0"/>
              <a:t>n</a:t>
            </a:r>
            <a:r>
              <a:rPr lang="en-US" sz="2800" dirty="0" smtClean="0"/>
              <a:t>-type)</a:t>
            </a:r>
          </a:p>
          <a:p>
            <a:pPr lvl="1" eaLnBrk="1" hangingPunct="1"/>
            <a:r>
              <a:rPr lang="en-US" sz="2800" b="1" dirty="0" smtClean="0">
                <a:solidFill>
                  <a:srgbClr val="3333FF"/>
                </a:solidFill>
              </a:rPr>
              <a:t>base</a:t>
            </a:r>
            <a:r>
              <a:rPr lang="en-US" sz="2800" dirty="0" smtClean="0"/>
              <a:t> region (</a:t>
            </a:r>
            <a:r>
              <a:rPr lang="en-US" sz="2800" i="1" dirty="0" smtClean="0"/>
              <a:t>p</a:t>
            </a:r>
            <a:r>
              <a:rPr lang="en-US" sz="2800" dirty="0" smtClean="0"/>
              <a:t>-type)</a:t>
            </a:r>
          </a:p>
          <a:p>
            <a:pPr lvl="1" eaLnBrk="1" hangingPunct="1"/>
            <a:r>
              <a:rPr lang="en-US" sz="2800" b="1" dirty="0" smtClean="0">
                <a:solidFill>
                  <a:srgbClr val="3333FF"/>
                </a:solidFill>
              </a:rPr>
              <a:t>collector</a:t>
            </a:r>
            <a:r>
              <a:rPr lang="en-US" sz="2800" dirty="0" smtClean="0"/>
              <a:t> region (</a:t>
            </a:r>
            <a:r>
              <a:rPr lang="en-US" sz="2800" i="1" dirty="0" smtClean="0"/>
              <a:t>n</a:t>
            </a:r>
            <a:r>
              <a:rPr lang="en-US" sz="2800" dirty="0" smtClean="0"/>
              <a:t>-type)</a:t>
            </a:r>
          </a:p>
          <a:p>
            <a:pPr eaLnBrk="1" hangingPunct="1"/>
            <a:r>
              <a:rPr lang="en-US" sz="2800" dirty="0" smtClean="0"/>
              <a:t>Type described above is referred to as </a:t>
            </a:r>
            <a:r>
              <a:rPr lang="en-US" sz="2800" i="1" dirty="0" err="1" smtClean="0"/>
              <a:t>npn</a:t>
            </a:r>
            <a:r>
              <a:rPr lang="en-US" sz="2800" dirty="0" smtClean="0"/>
              <a:t>.  </a:t>
            </a:r>
          </a:p>
          <a:p>
            <a:pPr lvl="1" eaLnBrk="1" hangingPunct="1"/>
            <a:r>
              <a:rPr lang="en-US" sz="2800" dirty="0" smtClean="0"/>
              <a:t>However, </a:t>
            </a:r>
            <a:r>
              <a:rPr lang="en-US" sz="2800" i="1" dirty="0" err="1" smtClean="0"/>
              <a:t>pnp</a:t>
            </a:r>
            <a:r>
              <a:rPr lang="en-US" sz="2800" dirty="0" smtClean="0"/>
              <a:t> types do exist.</a:t>
            </a:r>
          </a:p>
        </p:txBody>
      </p:sp>
      <p:sp>
        <p:nvSpPr>
          <p:cNvPr id="2" name="Date Placeholder 1"/>
          <p:cNvSpPr>
            <a:spLocks noGrp="1"/>
          </p:cNvSpPr>
          <p:nvPr>
            <p:ph type="dt" sz="half" idx="10"/>
          </p:nvPr>
        </p:nvSpPr>
        <p:spPr/>
        <p:txBody>
          <a:bodyPr/>
          <a:lstStyle/>
          <a:p>
            <a:fld id="{08CD0EFD-C113-45F4-826C-7E668765382A}"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96805609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4"/>
          <p:cNvSpPr>
            <a:spLocks noChangeArrowheads="1"/>
          </p:cNvSpPr>
          <p:nvPr/>
        </p:nvSpPr>
        <p:spPr bwMode="auto">
          <a:xfrm>
            <a:off x="914400" y="5240820"/>
            <a:ext cx="5807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000" b="1" dirty="0"/>
              <a:t>Figure 6.1: </a:t>
            </a:r>
            <a:r>
              <a:rPr lang="en-US" sz="2000" dirty="0"/>
              <a:t>A simplified structure of the </a:t>
            </a:r>
            <a:r>
              <a:rPr lang="en-US" sz="2000" i="1" dirty="0" err="1"/>
              <a:t>npn</a:t>
            </a:r>
            <a:r>
              <a:rPr lang="en-US" sz="2000" i="1" dirty="0"/>
              <a:t> </a:t>
            </a:r>
            <a:r>
              <a:rPr lang="en-US" sz="2000" dirty="0"/>
              <a:t>transistor.</a:t>
            </a:r>
          </a:p>
        </p:txBody>
      </p:sp>
      <p:pic>
        <p:nvPicPr>
          <p:cNvPr id="8197" name="Picture 16" descr="se06F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6866" y="3130650"/>
            <a:ext cx="4937975" cy="189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p:txBody>
          <a:bodyPr/>
          <a:lstStyle/>
          <a:p>
            <a:pPr eaLnBrk="1" hangingPunct="1"/>
            <a:r>
              <a:rPr lang="en-US" sz="3200" b="0" dirty="0" smtClean="0"/>
              <a:t>6.1.</a:t>
            </a:r>
            <a:r>
              <a:rPr lang="en-US" sz="3200" dirty="0" smtClean="0"/>
              <a:t> Device Structure and Physical Operation</a:t>
            </a:r>
          </a:p>
        </p:txBody>
      </p:sp>
      <p:sp>
        <p:nvSpPr>
          <p:cNvPr id="2" name="Date Placeholder 1"/>
          <p:cNvSpPr>
            <a:spLocks noGrp="1"/>
          </p:cNvSpPr>
          <p:nvPr>
            <p:ph type="dt" sz="half" idx="10"/>
          </p:nvPr>
        </p:nvSpPr>
        <p:spPr/>
        <p:txBody>
          <a:bodyPr/>
          <a:lstStyle/>
          <a:p>
            <a:fld id="{A6803CEC-B2C0-4585-90D8-587E37B5CEEF}"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pic>
        <p:nvPicPr>
          <p:cNvPr id="8" name="Picture 6" descr="se06F12"/>
          <p:cNvPicPr>
            <a:picLocks noChangeAspect="1" noChangeArrowheads="1"/>
          </p:cNvPicPr>
          <p:nvPr/>
        </p:nvPicPr>
        <p:blipFill rotWithShape="1">
          <a:blip r:embed="rId4">
            <a:extLst>
              <a:ext uri="{28A0092B-C50C-407E-A947-70E740481C1C}">
                <a14:useLocalDpi xmlns:a14="http://schemas.microsoft.com/office/drawing/2010/main" val="0"/>
              </a:ext>
            </a:extLst>
          </a:blip>
          <a:srcRect r="55769" b="20539"/>
          <a:stretch/>
        </p:blipFill>
        <p:spPr bwMode="auto">
          <a:xfrm>
            <a:off x="6553200" y="2912831"/>
            <a:ext cx="1752600" cy="232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92348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978428" y="5098997"/>
            <a:ext cx="5807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000" b="1" dirty="0"/>
              <a:t>Figure 6.2: </a:t>
            </a:r>
            <a:r>
              <a:rPr lang="en-US" sz="2000" dirty="0"/>
              <a:t>A simplified structure of the </a:t>
            </a:r>
            <a:r>
              <a:rPr lang="en-US" sz="2000" i="1" dirty="0" err="1"/>
              <a:t>pnp</a:t>
            </a:r>
            <a:r>
              <a:rPr lang="en-US" sz="2000" i="1" dirty="0"/>
              <a:t> </a:t>
            </a:r>
            <a:r>
              <a:rPr lang="en-US" sz="2000" dirty="0"/>
              <a:t>transistor.</a:t>
            </a:r>
          </a:p>
        </p:txBody>
      </p:sp>
      <p:pic>
        <p:nvPicPr>
          <p:cNvPr id="9221" name="Picture 6" descr="se06F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866" y="3124200"/>
            <a:ext cx="5410200" cy="19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p:txBody>
          <a:bodyPr/>
          <a:lstStyle/>
          <a:p>
            <a:pPr eaLnBrk="1" hangingPunct="1"/>
            <a:r>
              <a:rPr lang="en-US" sz="3200" b="0" dirty="0" smtClean="0"/>
              <a:t>6.1.</a:t>
            </a:r>
            <a:r>
              <a:rPr lang="en-US" sz="3200" dirty="0" smtClean="0"/>
              <a:t> Device Structure and Physical Operation</a:t>
            </a:r>
          </a:p>
        </p:txBody>
      </p:sp>
      <p:sp>
        <p:nvSpPr>
          <p:cNvPr id="2" name="Date Placeholder 1"/>
          <p:cNvSpPr>
            <a:spLocks noGrp="1"/>
          </p:cNvSpPr>
          <p:nvPr>
            <p:ph type="dt" sz="half" idx="10"/>
          </p:nvPr>
        </p:nvSpPr>
        <p:spPr/>
        <p:txBody>
          <a:bodyPr/>
          <a:lstStyle/>
          <a:p>
            <a:fld id="{98B103D2-48BA-44B6-B6FA-8C49D2FC2122}" type="datetime1">
              <a:rPr lang="en-US" smtClean="0"/>
              <a:t>11/25/2017</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pic>
        <p:nvPicPr>
          <p:cNvPr id="8" name="Picture 6" descr="se06F12"/>
          <p:cNvPicPr>
            <a:picLocks noChangeAspect="1" noChangeArrowheads="1"/>
          </p:cNvPicPr>
          <p:nvPr/>
        </p:nvPicPr>
        <p:blipFill rotWithShape="1">
          <a:blip r:embed="rId4">
            <a:extLst>
              <a:ext uri="{28A0092B-C50C-407E-A947-70E740481C1C}">
                <a14:useLocalDpi xmlns:a14="http://schemas.microsoft.com/office/drawing/2010/main" val="0"/>
              </a:ext>
            </a:extLst>
          </a:blip>
          <a:srcRect l="57692" b="23140"/>
          <a:stretch/>
        </p:blipFill>
        <p:spPr bwMode="auto">
          <a:xfrm>
            <a:off x="6741891" y="2951811"/>
            <a:ext cx="1676400" cy="225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542417"/>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7255</TotalTime>
  <Words>3519</Words>
  <Application>Microsoft Office PowerPoint</Application>
  <PresentationFormat>On-screen Show (4:3)</PresentationFormat>
  <Paragraphs>382</Paragraphs>
  <Slides>62</Slides>
  <Notes>19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6" baseType="lpstr">
      <vt:lpstr>Arial</vt:lpstr>
      <vt:lpstr>Calibri</vt:lpstr>
      <vt:lpstr>Cambria Math</vt:lpstr>
      <vt:lpstr>Garamond</vt:lpstr>
      <vt:lpstr>GothamRounded-Bold</vt:lpstr>
      <vt:lpstr>NewBaskervilleITCbyBT-Italic</vt:lpstr>
      <vt:lpstr>Symbol</vt:lpstr>
      <vt:lpstr>Times</vt:lpstr>
      <vt:lpstr>Times New Roman</vt:lpstr>
      <vt:lpstr>TimesNewRoman</vt:lpstr>
      <vt:lpstr>TimesNewRoman,Bold</vt:lpstr>
      <vt:lpstr>TimesNewRoman,Italic</vt:lpstr>
      <vt:lpstr>Organic</vt:lpstr>
      <vt:lpstr>Equation</vt:lpstr>
      <vt:lpstr>PowerPoint Presentation</vt:lpstr>
      <vt:lpstr>Introduction</vt:lpstr>
      <vt:lpstr>Introduction</vt:lpstr>
      <vt:lpstr>Introduction</vt:lpstr>
      <vt:lpstr>Introduction</vt:lpstr>
      <vt:lpstr>Introduction</vt:lpstr>
      <vt:lpstr>6.1. Device Structure and Physical Operation</vt:lpstr>
      <vt:lpstr>6.1. Device Structure and Physical Operation</vt:lpstr>
      <vt:lpstr>6.1. Device Structure and Physical Operation</vt:lpstr>
      <vt:lpstr>6.1.1. Simplified Structure and Modes of Operation</vt:lpstr>
      <vt:lpstr>PowerPoint Presentation</vt:lpstr>
      <vt:lpstr>6.1.2. Operation of the npn-Transistor in the Active Mode</vt:lpstr>
      <vt:lpstr>The Collector Current</vt:lpstr>
      <vt:lpstr>The Collector Current</vt:lpstr>
      <vt:lpstr>The Base Current</vt:lpstr>
      <vt:lpstr>The Base Current</vt:lpstr>
      <vt:lpstr>The Emitter Current</vt:lpstr>
      <vt:lpstr>Recapitulation and Equivalent-Circuit Models</vt:lpstr>
      <vt:lpstr>PowerPoint Presentation</vt:lpstr>
      <vt:lpstr>6.1.4. Operation in Saturation Mode</vt:lpstr>
      <vt:lpstr>6.1.4. Operation in Saturation Mode</vt:lpstr>
      <vt:lpstr>6.1.4. Operation in Saturation Mode</vt:lpstr>
      <vt:lpstr>BJT regions of operation</vt:lpstr>
      <vt:lpstr>PowerPoint Presentation</vt:lpstr>
      <vt:lpstr>BJT applications</vt:lpstr>
      <vt:lpstr>BJT applications</vt:lpstr>
      <vt:lpstr>BJT applications</vt:lpstr>
      <vt:lpstr>BJT applications</vt:lpstr>
      <vt:lpstr>BJT applications</vt:lpstr>
      <vt:lpstr>BJT Specs</vt:lpstr>
      <vt:lpstr>BJT Specs</vt:lpstr>
      <vt:lpstr>6.2.1. Circuit Symbols and Conventions</vt:lpstr>
      <vt:lpstr>EXAMPLE 6.1</vt:lpstr>
      <vt:lpstr>EXAMPLE 6.1 - Sol</vt:lpstr>
      <vt:lpstr>EXAMPLE 6.2</vt:lpstr>
      <vt:lpstr>EXERCISE 6.2 - Sol</vt:lpstr>
      <vt:lpstr>6.2.3. Dependence of iC on Collector Voltage – The Early Effect</vt:lpstr>
      <vt:lpstr>6.2.3. Dependence of iC on Collector Voltage – The Early Effect</vt:lpstr>
      <vt:lpstr>Example 6.3</vt:lpstr>
      <vt:lpstr>Example 6.3 - Sol</vt:lpstr>
      <vt:lpstr>Example 6.3 - Sol</vt:lpstr>
      <vt:lpstr>EXAMPLE 6.4</vt:lpstr>
      <vt:lpstr>Summary</vt:lpstr>
      <vt:lpstr>Summary</vt:lpstr>
      <vt:lpstr>Summary</vt:lpstr>
      <vt:lpstr>BJT Circuits at DC</vt:lpstr>
      <vt:lpstr>BJT Circuits at DC</vt:lpstr>
      <vt:lpstr>BJT Circuits at DC</vt:lpstr>
      <vt:lpstr>Example 6.5</vt:lpstr>
      <vt:lpstr>Example 6.5 – Sol.</vt:lpstr>
      <vt:lpstr>Example 6.6</vt:lpstr>
      <vt:lpstr>Example 6.6 – Sol.</vt:lpstr>
      <vt:lpstr>Example 6.6 – Sol.</vt:lpstr>
      <vt:lpstr>Example 6.7</vt:lpstr>
      <vt:lpstr>Example 6.8</vt:lpstr>
      <vt:lpstr>Example 6.8</vt:lpstr>
      <vt:lpstr>Applications</vt:lpstr>
      <vt:lpstr>Applications</vt:lpstr>
      <vt:lpstr>Applications</vt:lpstr>
      <vt:lpstr>Design Examples </vt:lpstr>
      <vt:lpstr>Design Examples </vt:lpstr>
      <vt:lpstr>Design Examples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05 Bipolar Junction Transistors</dc:title>
  <dc:creator>user</dc:creator>
  <cp:lastModifiedBy>Dr.Sherif Hekal</cp:lastModifiedBy>
  <cp:revision>120</cp:revision>
  <dcterms:created xsi:type="dcterms:W3CDTF">2006-08-16T00:00:00Z</dcterms:created>
  <dcterms:modified xsi:type="dcterms:W3CDTF">2017-11-25T21:18:03Z</dcterms:modified>
</cp:coreProperties>
</file>